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66" d="100"/>
          <a:sy n="66" d="100"/>
        </p:scale>
        <p:origin x="48" y="-1590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2021-11-22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9213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6">
            <a:extLst>
              <a:ext uri="{FF2B5EF4-FFF2-40B4-BE49-F238E27FC236}">
                <a16:creationId xmlns:a16="http://schemas.microsoft.com/office/drawing/2014/main" id="{DC43E8A6-FC15-A040-B000-02E6EC0C6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22384D"/>
          </a:solidFill>
          <a:ln w="50800">
            <a:solidFill>
              <a:srgbClr val="22384D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융합제거시간이 사위 및 융합력에 </a:t>
            </a:r>
            <a:endParaRPr lang="en-US" altLang="ko-KR" sz="6000" smtClean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600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미치는 영향</a:t>
            </a:r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u="sng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오광근</a:t>
            </a:r>
            <a:r>
              <a:rPr lang="ko-KR" altLang="en-US" sz="4004" b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</a:t>
            </a:r>
            <a:r>
              <a:rPr lang="ko-KR" altLang="en-US" sz="4004" b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문병연</a:t>
            </a:r>
            <a:r>
              <a:rPr lang="ko-KR" altLang="en-US" sz="4400" b="1" baseline="3000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조현국 </a:t>
            </a:r>
            <a:r>
              <a:rPr lang="ko-KR" altLang="en-US" sz="4004" b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김상엽 ∙ 유동식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ko-KR" altLang="en-US" sz="3600" b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강원대학교  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안경광학과</a:t>
            </a:r>
          </a:p>
        </p:txBody>
      </p:sp>
      <p:sp>
        <p:nvSpPr>
          <p:cNvPr id="24" name="Rectangle 333">
            <a:extLst>
              <a:ext uri="{FF2B5EF4-FFF2-40B4-BE49-F238E27FC236}">
                <a16:creationId xmlns:a16="http://schemas.microsoft.com/office/drawing/2014/main" id="{F48FD068-6691-E543-94F6-56C4316B9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14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93BC35C2-9FE0-F949-BB10-1706E9063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A79B0C57-1040-5649-9A8A-2BA4BF75A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2A05AB8E-942B-2A4F-BC2F-19D05B28A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pic>
        <p:nvPicPr>
          <p:cNvPr id="28" name="Picture 3">
            <a:extLst>
              <a:ext uri="{FF2B5EF4-FFF2-40B4-BE49-F238E27FC236}">
                <a16:creationId xmlns:a16="http://schemas.microsoft.com/office/drawing/2014/main" id="{E17A1858-6DAA-C848-B8EA-35CBA6835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259" y="992699"/>
            <a:ext cx="3038128" cy="307118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961F878E-1ACC-7849-A942-21C0B9F26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직사각형 3">
            <a:extLst>
              <a:ext uri="{FF2B5EF4-FFF2-40B4-BE49-F238E27FC236}">
                <a16:creationId xmlns:a16="http://schemas.microsoft.com/office/drawing/2014/main" id="{DC7F9FD0-4892-1641-AF7C-5E7069EC0072}"/>
              </a:ext>
            </a:extLst>
          </p:cNvPr>
          <p:cNvSpPr/>
          <p:nvPr/>
        </p:nvSpPr>
        <p:spPr bwMode="auto">
          <a:xfrm>
            <a:off x="475620" y="5434383"/>
            <a:ext cx="6866878" cy="191704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모서리가 둥근 직사각형 4">
            <a:extLst>
              <a:ext uri="{FF2B5EF4-FFF2-40B4-BE49-F238E27FC236}">
                <a16:creationId xmlns:a16="http://schemas.microsoft.com/office/drawing/2014/main" id="{6134D8FB-8290-8045-BF76-05A627FF8F58}"/>
              </a:ext>
            </a:extLst>
          </p:cNvPr>
          <p:cNvSpPr/>
          <p:nvPr/>
        </p:nvSpPr>
        <p:spPr bwMode="auto">
          <a:xfrm>
            <a:off x="617168" y="5045248"/>
            <a:ext cx="6583782" cy="699257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defTabSz="3086100"/>
            <a:r>
              <a:rPr lang="en-US" altLang="ko-KR" sz="40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lang="ko-KR" altLang="en-US" sz="4000" b="1" dirty="0">
              <a:ln w="18415" cmpd="sng">
                <a:noFill/>
                <a:prstDash val="solid"/>
              </a:ln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2A05D3-E1CA-D14D-BE7B-5EA83BB9B896}"/>
              </a:ext>
            </a:extLst>
          </p:cNvPr>
          <p:cNvSpPr txBox="1"/>
          <p:nvPr/>
        </p:nvSpPr>
        <p:spPr>
          <a:xfrm>
            <a:off x="654942" y="5904881"/>
            <a:ext cx="657751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000">
                <a:latin typeface="맑은 고딕" panose="020B0503020000020004" pitchFamily="50" charset="-127"/>
                <a:ea typeface="맑은 고딕" panose="020B0503020000020004" pitchFamily="50" charset="-127"/>
              </a:rPr>
              <a:t>융합제거시간이 사위와 융합력에 미치는 영향을 알아보고자 하였다</a:t>
            </a:r>
            <a:r>
              <a:rPr lang="en-US" altLang="ko-KR" sz="300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300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69C36A7-B3A5-3644-B1AA-25C41B649B4D}"/>
              </a:ext>
            </a:extLst>
          </p:cNvPr>
          <p:cNvGrpSpPr/>
          <p:nvPr/>
        </p:nvGrpSpPr>
        <p:grpSpPr>
          <a:xfrm>
            <a:off x="7686386" y="5040785"/>
            <a:ext cx="13435055" cy="22448065"/>
            <a:chOff x="7592335" y="5115495"/>
            <a:chExt cx="13435055" cy="20499197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D2779E3-ADC4-EF48-8296-ACE50D61D64D}"/>
                </a:ext>
              </a:extLst>
            </p:cNvPr>
            <p:cNvGrpSpPr/>
            <p:nvPr/>
          </p:nvGrpSpPr>
          <p:grpSpPr>
            <a:xfrm>
              <a:off x="7592335" y="5115495"/>
              <a:ext cx="13435055" cy="20499197"/>
              <a:chOff x="7451115" y="5140566"/>
              <a:chExt cx="13435055" cy="20499197"/>
            </a:xfrm>
          </p:grpSpPr>
          <p:sp>
            <p:nvSpPr>
              <p:cNvPr id="47" name="직사각형 3">
                <a:extLst>
                  <a:ext uri="{FF2B5EF4-FFF2-40B4-BE49-F238E27FC236}">
                    <a16:creationId xmlns:a16="http://schemas.microsoft.com/office/drawing/2014/main" id="{B2443427-C0C5-0346-B692-5C65BE0375AB}"/>
                  </a:ext>
                </a:extLst>
              </p:cNvPr>
              <p:cNvSpPr/>
              <p:nvPr/>
            </p:nvSpPr>
            <p:spPr bwMode="auto">
              <a:xfrm>
                <a:off x="7451115" y="5459455"/>
                <a:ext cx="13435055" cy="2018030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8" name="모서리가 둥근 직사각형 33">
                <a:extLst>
                  <a:ext uri="{FF2B5EF4-FFF2-40B4-BE49-F238E27FC236}">
                    <a16:creationId xmlns:a16="http://schemas.microsoft.com/office/drawing/2014/main" id="{CC9E86ED-710F-244E-BE52-0D76D424061D}"/>
                  </a:ext>
                </a:extLst>
              </p:cNvPr>
              <p:cNvSpPr/>
              <p:nvPr/>
            </p:nvSpPr>
            <p:spPr bwMode="auto">
              <a:xfrm>
                <a:off x="7577470" y="5140566"/>
                <a:ext cx="13135646" cy="648965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RESULTS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BAAA602-D249-0547-BCFD-008EA933FFD6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195053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Table.1 Changes </a:t>
              </a:r>
              <a:r>
                <a:rPr lang="en-US" altLang="ko-KR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in </a:t>
              </a:r>
              <a:r>
                <a:rPr lang="en-US" altLang="ko-KR" sz="3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phoria</a:t>
              </a:r>
              <a:r>
                <a:rPr lang="en-US" altLang="ko-KR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according to monocular occlusion </a:t>
              </a:r>
              <a:r>
                <a:rPr lang="en-US" altLang="ko-KR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time</a:t>
              </a:r>
            </a:p>
            <a:p>
              <a:endParaRPr lang="en-US" altLang="ko-KR" sz="3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Analyzed by Friedman tests. The vertical </a:t>
              </a:r>
              <a:r>
                <a:rPr lang="en-US" altLang="ko-KR" sz="30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phoria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is standard for right eye. Positive values represent </a:t>
              </a:r>
              <a:r>
                <a:rPr lang="en-US" altLang="ko-KR" sz="30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eso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or hyper </a:t>
              </a:r>
              <a:r>
                <a:rPr lang="en-US" altLang="ko-KR" sz="30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phoria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and negative values represent </a:t>
              </a:r>
              <a:r>
                <a:rPr lang="en-US" altLang="ko-KR" sz="30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exo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or hypo </a:t>
              </a:r>
              <a:r>
                <a:rPr lang="en-US" altLang="ko-KR" sz="30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phoria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  <a:p>
              <a:endParaRPr lang="en-US" altLang="ko-KR" dirty="0" smtClean="0"/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융합제거시간이 증가할수록 </a:t>
              </a:r>
              <a:r>
                <a:rPr lang="ko-KR" altLang="en-US" sz="30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수직사위는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유의한 변화를 보이지 않았지만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30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수평사위는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원거리와 근거리에서 모두 </a:t>
              </a:r>
              <a:r>
                <a:rPr lang="ko-KR" altLang="en-US" sz="30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내사위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방향으로 증가하였다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원거리 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p=0.013, 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근거리 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p&lt;0.001).</a:t>
              </a:r>
              <a:endParaRPr lang="ko-KR" altLang="en-US" sz="3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dirty="0" smtClean="0"/>
            </a:p>
            <a:p>
              <a:r>
                <a:rPr lang="en-US" altLang="ko-KR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Table.2 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Changes </a:t>
              </a:r>
              <a:r>
                <a:rPr lang="en-US" altLang="ko-KR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in fusional </a:t>
              </a:r>
              <a:r>
                <a:rPr lang="en-US" altLang="ko-KR" sz="30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vergence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according to monocular </a:t>
              </a:r>
              <a:endPara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     occlusion time</a:t>
              </a:r>
            </a:p>
            <a:p>
              <a:endPara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Analyzed by Friedman tests. </a:t>
              </a:r>
              <a:endPara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ko-KR" altLang="en-US" sz="30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융합력의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30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경우 </a:t>
              </a:r>
              <a:r>
                <a:rPr lang="en-US" altLang="ko-KR" sz="300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BI</a:t>
              </a:r>
              <a:r>
                <a:rPr lang="en-US" altLang="ko-KR" sz="30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en-US" altLang="ko-KR" sz="300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BU</a:t>
              </a:r>
              <a:r>
                <a:rPr lang="en-US" altLang="ko-KR" sz="30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en-US" altLang="ko-KR" sz="300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BD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에서는 유의한 변화를 보이지 않았지만</a:t>
              </a:r>
              <a:r>
                <a:rPr lang="en-US" altLang="ko-KR" sz="30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en-US" altLang="ko-KR" sz="300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BO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에서는 원거리와 근거리 모두 통계적으로 유의하게 증가하였다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원거리 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p&lt;0.001, 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근거리 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p=0.045)</a:t>
              </a:r>
              <a:endParaRPr lang="ko-KR" altLang="en-US" sz="3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EAD38B5-3D15-DF45-A268-0590F6390F8D}"/>
              </a:ext>
            </a:extLst>
          </p:cNvPr>
          <p:cNvGrpSpPr/>
          <p:nvPr/>
        </p:nvGrpSpPr>
        <p:grpSpPr>
          <a:xfrm>
            <a:off x="489908" y="7705081"/>
            <a:ext cx="6866878" cy="12637288"/>
            <a:chOff x="491883" y="11393230"/>
            <a:chExt cx="6866878" cy="15438612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62BF6D8-B0E0-C144-AAD5-D4AB498EDA27}"/>
                </a:ext>
              </a:extLst>
            </p:cNvPr>
            <p:cNvGrpSpPr/>
            <p:nvPr/>
          </p:nvGrpSpPr>
          <p:grpSpPr>
            <a:xfrm>
              <a:off x="491883" y="11393230"/>
              <a:ext cx="6866878" cy="15438612"/>
              <a:chOff x="491883" y="11393230"/>
              <a:chExt cx="6866878" cy="15438612"/>
            </a:xfrm>
          </p:grpSpPr>
          <p:sp>
            <p:nvSpPr>
              <p:cNvPr id="52" name="직사각형 3">
                <a:extLst>
                  <a:ext uri="{FF2B5EF4-FFF2-40B4-BE49-F238E27FC236}">
                    <a16:creationId xmlns:a16="http://schemas.microsoft.com/office/drawing/2014/main" id="{2FA643DF-B50E-0F47-AFE4-DE99E84C60DC}"/>
                  </a:ext>
                </a:extLst>
              </p:cNvPr>
              <p:cNvSpPr/>
              <p:nvPr/>
            </p:nvSpPr>
            <p:spPr bwMode="auto">
              <a:xfrm>
                <a:off x="491883" y="11839943"/>
                <a:ext cx="6866878" cy="14991899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3" name="모서리가 둥근 직사각형 31">
                <a:extLst>
                  <a:ext uri="{FF2B5EF4-FFF2-40B4-BE49-F238E27FC236}">
                    <a16:creationId xmlns:a16="http://schemas.microsoft.com/office/drawing/2014/main" id="{CC2D5E5E-BEA2-4B49-9DB7-D9E946F7F05C}"/>
                  </a:ext>
                </a:extLst>
              </p:cNvPr>
              <p:cNvSpPr/>
              <p:nvPr/>
            </p:nvSpPr>
            <p:spPr bwMode="auto">
              <a:xfrm>
                <a:off x="631456" y="11393230"/>
                <a:ext cx="6583782" cy="904401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5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</a:t>
                </a: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3C8C138-02DF-F84C-8DBA-2EE141BD9332}"/>
                </a:ext>
              </a:extLst>
            </p:cNvPr>
            <p:cNvSpPr txBox="1"/>
            <p:nvPr/>
          </p:nvSpPr>
          <p:spPr>
            <a:xfrm>
              <a:off x="654941" y="12514942"/>
              <a:ext cx="6546009" cy="14212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정상적인 </a:t>
              </a:r>
              <a:r>
                <a:rPr lang="ko-KR" altLang="en-US" sz="30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양안시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30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기능을 </a:t>
              </a:r>
              <a:r>
                <a:rPr lang="ko-KR" altLang="en-US" sz="300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갖고 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과거 안질환 및 안과적 수술 병력이 없는 평균 연령 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21.55±2.09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세의 성인 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20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명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남 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명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여 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11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명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을 대상으로 하였다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endParaRPr lang="en-US" altLang="ko-KR" sz="30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457200" indent="-457200">
                <a:buFont typeface="Arial" panose="020B0604020202020204" pitchFamily="34" charset="0"/>
                <a:buChar char="•"/>
              </a:pPr>
              <a:endParaRPr lang="en-US" altLang="ko-KR" sz="3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ko-KR" altLang="en-US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대상자들을 자각적 </a:t>
              </a:r>
              <a:r>
                <a:rPr lang="ko-KR" altLang="en-US" sz="3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굴절검사로</a:t>
              </a:r>
              <a:r>
                <a:rPr lang="ko-KR" altLang="en-US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완전교정시킨 </a:t>
              </a:r>
              <a:r>
                <a:rPr lang="ko-KR" altLang="en-US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후 사위 및 융합력검사를 진행하였다</a:t>
              </a:r>
              <a:r>
                <a:rPr lang="en-US" altLang="ko-KR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그 후 단안 차폐를 이용하여 융합제거시간 </a:t>
              </a:r>
              <a:r>
                <a:rPr lang="en-US" altLang="ko-KR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15</a:t>
              </a:r>
              <a:r>
                <a:rPr lang="ko-KR" altLang="en-US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분</a:t>
              </a:r>
              <a:r>
                <a:rPr lang="en-US" altLang="ko-KR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</a:t>
              </a:r>
              <a:r>
                <a:rPr lang="ko-KR" altLang="en-US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30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30</a:t>
              </a:r>
              <a:r>
                <a:rPr lang="ko-KR" altLang="en-US" sz="300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분에서 각각 </a:t>
              </a:r>
              <a:r>
                <a:rPr lang="ko-KR" altLang="en-US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사위 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및 </a:t>
              </a:r>
              <a:r>
                <a:rPr lang="ko-KR" altLang="en-US" sz="30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융합력을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측정하여 비교하였다</a:t>
              </a:r>
              <a:r>
                <a:rPr lang="en-US" altLang="ko-KR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endParaRPr lang="en-US" altLang="ko-KR" sz="3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3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모든 검사는 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</a:t>
              </a:r>
              <a:r>
                <a:rPr lang="ko-KR" altLang="en-US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회 </a:t>
              </a:r>
              <a:r>
                <a:rPr lang="ko-KR" altLang="en-US" sz="30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반복측정하였고</a:t>
              </a:r>
              <a:r>
                <a:rPr lang="en-US" altLang="ko-KR" sz="3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en-US" altLang="ko-KR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수평 및 수직사위검사는 </a:t>
              </a:r>
              <a:r>
                <a:rPr lang="en-US" altLang="ko-KR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Maddox rod</a:t>
              </a:r>
              <a:r>
                <a:rPr lang="ko-KR" altLang="en-US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검사를 이용하였고</a:t>
              </a:r>
              <a:r>
                <a:rPr lang="en-US" altLang="ko-KR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융합력검사는 </a:t>
              </a:r>
              <a:r>
                <a:rPr lang="ko-KR" altLang="en-US" sz="3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포롭터의</a:t>
              </a:r>
              <a:r>
                <a:rPr lang="ko-KR" altLang="en-US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3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리즐리</a:t>
              </a:r>
              <a:r>
                <a:rPr lang="ko-KR" altLang="en-US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프리즘을 사용하여 측정하였다</a:t>
              </a:r>
              <a:r>
                <a:rPr lang="en-US" altLang="ko-KR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endParaRPr lang="en-US" altLang="ko-KR" sz="3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ko-KR" altLang="en-US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단안의 차폐는 선행연구를 참고하여 </a:t>
              </a:r>
              <a:r>
                <a:rPr lang="ko-KR" altLang="en-US" sz="3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우위안에</a:t>
              </a:r>
              <a:r>
                <a:rPr lang="ko-KR" altLang="en-US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하였고</a:t>
              </a:r>
              <a:r>
                <a:rPr lang="en-US" altLang="ko-KR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본 연구에 참여한 대상자들의 </a:t>
              </a:r>
              <a:r>
                <a:rPr lang="ko-KR" altLang="en-US" sz="3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우위안</a:t>
              </a:r>
              <a:r>
                <a:rPr lang="ko-KR" altLang="en-US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비율은 </a:t>
              </a:r>
              <a:r>
                <a:rPr lang="ko-KR" altLang="en-US" sz="3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우안이</a:t>
              </a:r>
              <a:r>
                <a:rPr lang="ko-KR" altLang="en-US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12</a:t>
              </a:r>
              <a:r>
                <a:rPr lang="ko-KR" altLang="en-US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명</a:t>
              </a:r>
              <a:r>
                <a:rPr lang="en-US" altLang="ko-KR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(60%), </a:t>
              </a:r>
              <a:r>
                <a:rPr lang="ko-KR" altLang="en-US" sz="30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좌안이</a:t>
              </a:r>
              <a:r>
                <a:rPr lang="ko-KR" altLang="en-US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</a:t>
              </a:r>
              <a:r>
                <a:rPr lang="ko-KR" altLang="en-US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명</a:t>
              </a:r>
              <a:r>
                <a:rPr lang="en-US" altLang="ko-KR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(40%)</a:t>
              </a:r>
              <a:r>
                <a:rPr lang="ko-KR" altLang="en-US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였다</a:t>
              </a:r>
              <a:r>
                <a:rPr lang="en-US" altLang="ko-KR" sz="30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04DEDF8-04DB-084B-B010-813C900CA793}"/>
              </a:ext>
            </a:extLst>
          </p:cNvPr>
          <p:cNvGrpSpPr/>
          <p:nvPr/>
        </p:nvGrpSpPr>
        <p:grpSpPr>
          <a:xfrm>
            <a:off x="489908" y="20694766"/>
            <a:ext cx="6866878" cy="6956531"/>
            <a:chOff x="489908" y="24301871"/>
            <a:chExt cx="6866878" cy="6196348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5793C86-BCB2-B240-9FD8-EED5B8040249}"/>
                </a:ext>
              </a:extLst>
            </p:cNvPr>
            <p:cNvGrpSpPr/>
            <p:nvPr/>
          </p:nvGrpSpPr>
          <p:grpSpPr>
            <a:xfrm>
              <a:off x="489908" y="24301871"/>
              <a:ext cx="6866878" cy="6089413"/>
              <a:chOff x="489908" y="22396184"/>
              <a:chExt cx="6866878" cy="6089413"/>
            </a:xfrm>
          </p:grpSpPr>
          <p:sp>
            <p:nvSpPr>
              <p:cNvPr id="57" name="직사각형 3">
                <a:extLst>
                  <a:ext uri="{FF2B5EF4-FFF2-40B4-BE49-F238E27FC236}">
                    <a16:creationId xmlns:a16="http://schemas.microsoft.com/office/drawing/2014/main" id="{1B7DBF47-AEB0-2844-B28E-F95662E9377A}"/>
                  </a:ext>
                </a:extLst>
              </p:cNvPr>
              <p:cNvSpPr/>
              <p:nvPr/>
            </p:nvSpPr>
            <p:spPr bwMode="auto">
              <a:xfrm>
                <a:off x="489908" y="22725081"/>
                <a:ext cx="6866878" cy="5760516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8" name="모서리가 둥근 직사각형 32">
                <a:extLst>
                  <a:ext uri="{FF2B5EF4-FFF2-40B4-BE49-F238E27FC236}">
                    <a16:creationId xmlns:a16="http://schemas.microsoft.com/office/drawing/2014/main" id="{F86618F7-BBE9-1F4A-9630-023CD934DBC6}"/>
                  </a:ext>
                </a:extLst>
              </p:cNvPr>
              <p:cNvSpPr/>
              <p:nvPr/>
            </p:nvSpPr>
            <p:spPr bwMode="auto">
              <a:xfrm>
                <a:off x="631456" y="22396184"/>
                <a:ext cx="6583782" cy="665804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F6B742B-CE78-B947-BCF3-8A72D70C6ADB}"/>
                </a:ext>
              </a:extLst>
            </p:cNvPr>
            <p:cNvSpPr txBox="1"/>
            <p:nvPr/>
          </p:nvSpPr>
          <p:spPr>
            <a:xfrm>
              <a:off x="617168" y="25448280"/>
              <a:ext cx="6546009" cy="5049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ko-KR" altLang="en-US" sz="300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융합제거시간이 증가할수록 </a:t>
              </a:r>
              <a:r>
                <a:rPr lang="ko-KR" altLang="en-US" sz="300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수평사위와 </a:t>
              </a:r>
              <a:r>
                <a:rPr lang="en-US" altLang="ko-KR" sz="300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BO </a:t>
              </a:r>
              <a:r>
                <a:rPr lang="ko-KR" altLang="en-US" sz="300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융합력에 변화를 나타내었으므로</a:t>
              </a:r>
              <a:r>
                <a:rPr lang="en-US" altLang="ko-KR" sz="300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300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임상에서 자각증상이 있는 수평사위를 프리즘 처방할 때</a:t>
              </a:r>
              <a:r>
                <a:rPr lang="en-US" altLang="ko-KR" sz="300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300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단기간의 단안 차폐가 유용할 것으로 생각된다</a:t>
              </a:r>
              <a:r>
                <a:rPr lang="en-US" altLang="ko-KR" sz="300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endParaRPr lang="en-US" sz="300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ko-KR" altLang="en-US" sz="300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하지만</a:t>
              </a:r>
              <a:r>
                <a:rPr lang="en-US" altLang="ko-KR" sz="300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300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대상자의 수가 적어 수평사위 및 수직사위의 유형별 비교에 제한이 있었으므로</a:t>
              </a:r>
              <a:r>
                <a:rPr lang="en-US" altLang="ko-KR" sz="300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300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추후 연구가 필요할 것으로 판단된다</a:t>
              </a:r>
              <a:r>
                <a:rPr lang="en-US" altLang="ko-KR" sz="300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5E0AB7A-6A37-8540-89C9-7E7B2FF6E92C}"/>
              </a:ext>
            </a:extLst>
          </p:cNvPr>
          <p:cNvGrpSpPr/>
          <p:nvPr/>
        </p:nvGrpSpPr>
        <p:grpSpPr>
          <a:xfrm>
            <a:off x="489908" y="27824951"/>
            <a:ext cx="20617881" cy="2967809"/>
            <a:chOff x="7602255" y="25992913"/>
            <a:chExt cx="13435055" cy="4416785"/>
          </a:xfrm>
        </p:grpSpPr>
        <p:sp>
          <p:nvSpPr>
            <p:cNvPr id="60" name="직사각형 3">
              <a:extLst>
                <a:ext uri="{FF2B5EF4-FFF2-40B4-BE49-F238E27FC236}">
                  <a16:creationId xmlns:a16="http://schemas.microsoft.com/office/drawing/2014/main" id="{1F8C45A1-9DDE-B646-B33E-60394833B10A}"/>
                </a:ext>
              </a:extLst>
            </p:cNvPr>
            <p:cNvSpPr/>
            <p:nvPr/>
          </p:nvSpPr>
          <p:spPr bwMode="auto">
            <a:xfrm>
              <a:off x="7602255" y="26332130"/>
              <a:ext cx="13435055" cy="407756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61" name="모서리가 둥근 직사각형 65">
              <a:extLst>
                <a:ext uri="{FF2B5EF4-FFF2-40B4-BE49-F238E27FC236}">
                  <a16:creationId xmlns:a16="http://schemas.microsoft.com/office/drawing/2014/main" id="{DFEBA183-88B1-6944-A33B-31263202C577}"/>
                </a:ext>
              </a:extLst>
            </p:cNvPr>
            <p:cNvSpPr/>
            <p:nvPr/>
          </p:nvSpPr>
          <p:spPr bwMode="auto">
            <a:xfrm>
              <a:off x="7812418" y="25992913"/>
              <a:ext cx="13070052" cy="992963"/>
            </a:xfrm>
            <a:prstGeom prst="roundRect">
              <a:avLst/>
            </a:prstGeom>
            <a:solidFill>
              <a:srgbClr val="FFC100"/>
            </a:solidFill>
            <a:ln w="9525" cap="flat" cmpd="sng" algn="ctr">
              <a:solidFill>
                <a:srgbClr val="FFC1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A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normalizeH="0" baseline="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8E02E9B3-5CC3-EC4F-83CD-55C55E73A6B9}"/>
              </a:ext>
            </a:extLst>
          </p:cNvPr>
          <p:cNvSpPr txBox="1"/>
          <p:nvPr/>
        </p:nvSpPr>
        <p:spPr>
          <a:xfrm>
            <a:off x="7232458" y="31572375"/>
            <a:ext cx="7067961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4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2021</a:t>
            </a:r>
            <a:r>
              <a:rPr lang="ko-KR" altLang="en-US" sz="3604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한국안광학회 동계학술대회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695B727-642A-3044-B1B3-3686FDC4940E}"/>
              </a:ext>
            </a:extLst>
          </p:cNvPr>
          <p:cNvSpPr txBox="1"/>
          <p:nvPr/>
        </p:nvSpPr>
        <p:spPr>
          <a:xfrm>
            <a:off x="812431" y="28492161"/>
            <a:ext cx="20135956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[1</a:t>
            </a:r>
            <a:r>
              <a:rPr lang="en-US" altLang="ko-KR" sz="2800"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  <a:r>
              <a:rPr lang="ko-KR" altLang="en-US" sz="280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>
                <a:latin typeface="맑은 고딕" panose="020B0503020000020004" pitchFamily="50" charset="-127"/>
                <a:ea typeface="맑은 고딕" panose="020B0503020000020004" pitchFamily="50" charset="-127"/>
              </a:rPr>
              <a:t>Bross M. Effect of Monocular Occlusion on Lateral Phoria. Am J Optom </a:t>
            </a:r>
            <a:r>
              <a:rPr lang="en-US" altLang="ko-KR" sz="28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Physiol </a:t>
            </a:r>
            <a:r>
              <a:rPr lang="en-US" altLang="ko-KR" sz="2800">
                <a:latin typeface="맑은 고딕" panose="020B0503020000020004" pitchFamily="50" charset="-127"/>
                <a:ea typeface="맑은 고딕" panose="020B0503020000020004" pitchFamily="50" charset="-127"/>
              </a:rPr>
              <a:t>Opt. </a:t>
            </a:r>
            <a:r>
              <a:rPr lang="en-US" altLang="ko-KR" sz="28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1984;61(1</a:t>
            </a:r>
            <a:r>
              <a:rPr lang="en-US" altLang="ko-KR" sz="2800">
                <a:latin typeface="맑은 고딕" panose="020B0503020000020004" pitchFamily="50" charset="-127"/>
                <a:ea typeface="맑은 고딕" panose="020B0503020000020004" pitchFamily="50" charset="-127"/>
              </a:rPr>
              <a:t>):31-33.</a:t>
            </a:r>
          </a:p>
          <a:p>
            <a:r>
              <a:rPr lang="en-US" altLang="ko-KR" sz="28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[2] Roy </a:t>
            </a:r>
            <a:r>
              <a:rPr lang="en-US" altLang="ko-KR" sz="2800">
                <a:latin typeface="맑은 고딕" panose="020B0503020000020004" pitchFamily="50" charset="-127"/>
                <a:ea typeface="맑은 고딕" panose="020B0503020000020004" pitchFamily="50" charset="-127"/>
              </a:rPr>
              <a:t>RR. A standardized technique for the prolonged occlusion test. </a:t>
            </a:r>
            <a:r>
              <a:rPr lang="en-US" altLang="ko-KR" sz="28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Optometry </a:t>
            </a:r>
            <a:r>
              <a:rPr lang="en-US" altLang="ko-KR" sz="2800">
                <a:latin typeface="맑은 고딕" panose="020B0503020000020004" pitchFamily="50" charset="-127"/>
                <a:ea typeface="맑은 고딕" panose="020B0503020000020004" pitchFamily="50" charset="-127"/>
              </a:rPr>
              <a:t>and </a:t>
            </a:r>
            <a:r>
              <a:rPr lang="en-US" altLang="ko-KR" sz="28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Vision </a:t>
            </a:r>
            <a:r>
              <a:rPr lang="en-US" altLang="ko-KR" sz="2800">
                <a:latin typeface="맑은 고딕" panose="020B0503020000020004" pitchFamily="50" charset="-127"/>
                <a:ea typeface="맑은 고딕" panose="020B0503020000020004" pitchFamily="50" charset="-127"/>
              </a:rPr>
              <a:t>Science. 1969;46(6);450-456.</a:t>
            </a:r>
          </a:p>
          <a:p>
            <a:r>
              <a:rPr lang="en-US" altLang="ko-KR" sz="28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[3] Ellerbrock </a:t>
            </a:r>
            <a:r>
              <a:rPr lang="en-US" altLang="ko-KR" sz="2800">
                <a:latin typeface="맑은 고딕" panose="020B0503020000020004" pitchFamily="50" charset="-127"/>
                <a:ea typeface="맑은 고딕" panose="020B0503020000020004" pitchFamily="50" charset="-127"/>
              </a:rPr>
              <a:t>VJ, Loran DFC. Limited occlusion and hyperphoria. Am. J. </a:t>
            </a:r>
            <a:r>
              <a:rPr lang="en-US" altLang="ko-KR" sz="28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Optom </a:t>
            </a:r>
            <a:r>
              <a:rPr lang="en-US" altLang="ko-KR" sz="2800">
                <a:latin typeface="맑은 고딕" panose="020B0503020000020004" pitchFamily="50" charset="-127"/>
                <a:ea typeface="맑은 고딕" panose="020B0503020000020004" pitchFamily="50" charset="-127"/>
              </a:rPr>
              <a:t>Arch Am </a:t>
            </a:r>
            <a:r>
              <a:rPr lang="en-US" altLang="ko-KR" sz="28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Acad </a:t>
            </a:r>
            <a:r>
              <a:rPr lang="en-US" altLang="ko-KR" sz="2800">
                <a:latin typeface="맑은 고딕" panose="020B0503020000020004" pitchFamily="50" charset="-127"/>
                <a:ea typeface="맑은 고딕" panose="020B0503020000020004" pitchFamily="50" charset="-127"/>
              </a:rPr>
              <a:t>Optom. 1961;38(7):359-368</a:t>
            </a:r>
            <a:r>
              <a:rPr lang="en-US" altLang="ko-KR" sz="28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r>
              <a:rPr lang="en-US" altLang="ko-KR" sz="28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[4] </a:t>
            </a:r>
            <a:r>
              <a:rPr lang="en-US" altLang="ko-KR" sz="2800">
                <a:latin typeface="맑은 고딕" panose="020B0503020000020004" pitchFamily="50" charset="-127"/>
                <a:ea typeface="맑은 고딕" panose="020B0503020000020004" pitchFamily="50" charset="-127"/>
              </a:rPr>
              <a:t>Roper KL. Diagnostic value of monocular occlusion. Arch Ophthalmol. 1944;31(4):316-320</a:t>
            </a:r>
            <a:r>
              <a:rPr lang="en-US" altLang="ko-KR" sz="28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r>
              <a:rPr lang="en-US" altLang="ko-KR" sz="28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[5] </a:t>
            </a:r>
            <a:r>
              <a:rPr lang="en-US" altLang="ko-KR" sz="2800">
                <a:latin typeface="맑은 고딕" panose="020B0503020000020004" pitchFamily="50" charset="-127"/>
                <a:ea typeface="맑은 고딕" panose="020B0503020000020004" pitchFamily="50" charset="-127"/>
              </a:rPr>
              <a:t>Recovery of phorias following monocular occlusion. J Pediatr Ophthalmol Strabismus. 1994;31(2):110-113.</a:t>
            </a:r>
          </a:p>
          <a:p>
            <a:endParaRPr lang="en-US" altLang="ko-KR"/>
          </a:p>
          <a:p>
            <a:endParaRPr lang="en-US" altLang="ko-KR" sz="250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255375"/>
              </p:ext>
            </p:extLst>
          </p:nvPr>
        </p:nvGraphicFramePr>
        <p:xfrm>
          <a:off x="7947222" y="6624961"/>
          <a:ext cx="12647218" cy="5539293"/>
        </p:xfrm>
        <a:graphic>
          <a:graphicData uri="http://schemas.openxmlformats.org/drawingml/2006/table">
            <a:tbl>
              <a:tblPr/>
              <a:tblGrid>
                <a:gridCol w="2136658">
                  <a:extLst>
                    <a:ext uri="{9D8B030D-6E8A-4147-A177-3AD203B41FA5}">
                      <a16:colId xmlns:a16="http://schemas.microsoft.com/office/drawing/2014/main" val="1056745983"/>
                    </a:ext>
                  </a:extLst>
                </a:gridCol>
                <a:gridCol w="2136658">
                  <a:extLst>
                    <a:ext uri="{9D8B030D-6E8A-4147-A177-3AD203B41FA5}">
                      <a16:colId xmlns:a16="http://schemas.microsoft.com/office/drawing/2014/main" val="483301121"/>
                    </a:ext>
                  </a:extLst>
                </a:gridCol>
                <a:gridCol w="2136658">
                  <a:extLst>
                    <a:ext uri="{9D8B030D-6E8A-4147-A177-3AD203B41FA5}">
                      <a16:colId xmlns:a16="http://schemas.microsoft.com/office/drawing/2014/main" val="680521809"/>
                    </a:ext>
                  </a:extLst>
                </a:gridCol>
                <a:gridCol w="2136658">
                  <a:extLst>
                    <a:ext uri="{9D8B030D-6E8A-4147-A177-3AD203B41FA5}">
                      <a16:colId xmlns:a16="http://schemas.microsoft.com/office/drawing/2014/main" val="967646540"/>
                    </a:ext>
                  </a:extLst>
                </a:gridCol>
                <a:gridCol w="2136658">
                  <a:extLst>
                    <a:ext uri="{9D8B030D-6E8A-4147-A177-3AD203B41FA5}">
                      <a16:colId xmlns:a16="http://schemas.microsoft.com/office/drawing/2014/main" val="775015709"/>
                    </a:ext>
                  </a:extLst>
                </a:gridCol>
                <a:gridCol w="1308653">
                  <a:extLst>
                    <a:ext uri="{9D8B030D-6E8A-4147-A177-3AD203B41FA5}">
                      <a16:colId xmlns:a16="http://schemas.microsoft.com/office/drawing/2014/main" val="2560825256"/>
                    </a:ext>
                  </a:extLst>
                </a:gridCol>
                <a:gridCol w="655275">
                  <a:extLst>
                    <a:ext uri="{9D8B030D-6E8A-4147-A177-3AD203B41FA5}">
                      <a16:colId xmlns:a16="http://schemas.microsoft.com/office/drawing/2014/main" val="3949623709"/>
                    </a:ext>
                  </a:extLst>
                </a:gridCol>
              </a:tblGrid>
              <a:tr h="655820">
                <a:tc rowSpan="2"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Phoria </a:t>
                      </a: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(△)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Monocular occlusion time (min)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0" spc="0" baseline="3000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p-value</a:t>
                      </a:r>
                      <a:endParaRPr lang="en-US" sz="2400" b="1" kern="0" spc="0" baseline="3000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1093756"/>
                  </a:ext>
                </a:extLst>
              </a:tr>
              <a:tr h="498515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9301728"/>
                  </a:ext>
                </a:extLst>
              </a:tr>
              <a:tr h="1025369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Distance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Lateral phoria 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-2.15±4.37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-1.00±4.77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0.25±5.46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p=0.013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7804332"/>
                  </a:ext>
                </a:extLst>
              </a:tr>
              <a:tr h="102536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Vertical phoria 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-0.15±0.82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0.05±0.89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0.20±0.95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p=0.268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2792149"/>
                  </a:ext>
                </a:extLst>
              </a:tr>
              <a:tr h="1025369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Near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Lateral phoria 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-4.20±6.17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-1.55±5.36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1.05±7.20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p&lt;0.001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0981803"/>
                  </a:ext>
                </a:extLst>
              </a:tr>
              <a:tr h="102536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Vertical phoria 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-0.15±1.14</a:t>
                      </a:r>
                      <a:endParaRPr lang="en-US" sz="24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-0.05±0.94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0.25±0.85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p=0.065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en-US" sz="24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4203456"/>
                  </a:ext>
                </a:extLst>
              </a:tr>
            </a:tbl>
          </a:graphicData>
        </a:graphic>
      </p:graphicFrame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2947999"/>
              </p:ext>
            </p:extLst>
          </p:nvPr>
        </p:nvGraphicFramePr>
        <p:xfrm>
          <a:off x="7974978" y="17968565"/>
          <a:ext cx="12619463" cy="6298356"/>
        </p:xfrm>
        <a:graphic>
          <a:graphicData uri="http://schemas.openxmlformats.org/drawingml/2006/table">
            <a:tbl>
              <a:tblPr/>
              <a:tblGrid>
                <a:gridCol w="2131969">
                  <a:extLst>
                    <a:ext uri="{9D8B030D-6E8A-4147-A177-3AD203B41FA5}">
                      <a16:colId xmlns:a16="http://schemas.microsoft.com/office/drawing/2014/main" val="3606626165"/>
                    </a:ext>
                  </a:extLst>
                </a:gridCol>
                <a:gridCol w="2131969">
                  <a:extLst>
                    <a:ext uri="{9D8B030D-6E8A-4147-A177-3AD203B41FA5}">
                      <a16:colId xmlns:a16="http://schemas.microsoft.com/office/drawing/2014/main" val="3078947612"/>
                    </a:ext>
                  </a:extLst>
                </a:gridCol>
                <a:gridCol w="2131969">
                  <a:extLst>
                    <a:ext uri="{9D8B030D-6E8A-4147-A177-3AD203B41FA5}">
                      <a16:colId xmlns:a16="http://schemas.microsoft.com/office/drawing/2014/main" val="4273054954"/>
                    </a:ext>
                  </a:extLst>
                </a:gridCol>
                <a:gridCol w="2131969">
                  <a:extLst>
                    <a:ext uri="{9D8B030D-6E8A-4147-A177-3AD203B41FA5}">
                      <a16:colId xmlns:a16="http://schemas.microsoft.com/office/drawing/2014/main" val="2651227037"/>
                    </a:ext>
                  </a:extLst>
                </a:gridCol>
                <a:gridCol w="2131969">
                  <a:extLst>
                    <a:ext uri="{9D8B030D-6E8A-4147-A177-3AD203B41FA5}">
                      <a16:colId xmlns:a16="http://schemas.microsoft.com/office/drawing/2014/main" val="422642122"/>
                    </a:ext>
                  </a:extLst>
                </a:gridCol>
                <a:gridCol w="1305781">
                  <a:extLst>
                    <a:ext uri="{9D8B030D-6E8A-4147-A177-3AD203B41FA5}">
                      <a16:colId xmlns:a16="http://schemas.microsoft.com/office/drawing/2014/main" val="4038054302"/>
                    </a:ext>
                  </a:extLst>
                </a:gridCol>
                <a:gridCol w="653837">
                  <a:extLst>
                    <a:ext uri="{9D8B030D-6E8A-4147-A177-3AD203B41FA5}">
                      <a16:colId xmlns:a16="http://schemas.microsoft.com/office/drawing/2014/main" val="2004796999"/>
                    </a:ext>
                  </a:extLst>
                </a:gridCol>
              </a:tblGrid>
              <a:tr h="579100">
                <a:tc rowSpan="2"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Fusional vergence </a:t>
                      </a: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(△)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Monocular occlusion time (min)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0" spc="0" baseline="3000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p-value</a:t>
                      </a:r>
                      <a:endParaRPr lang="en-US" sz="2400" b="1" kern="0" spc="0" baseline="3000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7437185"/>
                  </a:ext>
                </a:extLst>
              </a:tr>
              <a:tr h="57910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17802"/>
                  </a:ext>
                </a:extLst>
              </a:tr>
              <a:tr h="647313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Distance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Base In 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8.60±3.20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9.80±4.85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8.70±4.71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p=0.747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3247232"/>
                  </a:ext>
                </a:extLst>
              </a:tr>
              <a:tr h="6473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Base Out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11.95±5.21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16.95±5.60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18.70±8.37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p&lt;0.001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5133800"/>
                  </a:ext>
                </a:extLst>
              </a:tr>
              <a:tr h="6473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Base Up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3.10±1.62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2.75±0.91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3.00±0.79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p=0.150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1116342"/>
                  </a:ext>
                </a:extLst>
              </a:tr>
              <a:tr h="6473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Base Down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3.25±2.02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2.85±1.04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3.15±1.46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p=0.332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8096889"/>
                  </a:ext>
                </a:extLst>
              </a:tr>
              <a:tr h="647313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Near</a:t>
                      </a:r>
                      <a:endParaRPr lang="en-US" sz="24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Base In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17.45±5.92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18.40±7.78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18.20±7.95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p=0.685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2587234"/>
                  </a:ext>
                </a:extLst>
              </a:tr>
              <a:tr h="6473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Base Out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20.10±10.75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21.05±10.03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22.95±9.30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p=0.045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640410"/>
                  </a:ext>
                </a:extLst>
              </a:tr>
              <a:tr h="6473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Base Up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3.95±1.39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4.30±1.49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4.90±2.71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p=0.607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7690098"/>
                  </a:ext>
                </a:extLst>
              </a:tr>
              <a:tr h="9135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Base Down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4.20±1.32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4.55±1.85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92710" indent="9017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4.30±1.92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p=0.309</a:t>
                      </a:r>
                      <a:endParaRPr lang="en-US" sz="2400" kern="0" spc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en-US" sz="24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305508"/>
                  </a:ext>
                </a:extLst>
              </a:tr>
            </a:tbl>
          </a:graphicData>
        </a:graphic>
      </p:graphicFrame>
      <p:sp>
        <p:nvSpPr>
          <p:cNvPr id="4" name="타원 3"/>
          <p:cNvSpPr/>
          <p:nvPr/>
        </p:nvSpPr>
        <p:spPr bwMode="auto">
          <a:xfrm>
            <a:off x="18218174" y="1811280"/>
            <a:ext cx="2376266" cy="124535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34" name="그림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5642" y="917887"/>
            <a:ext cx="3210844" cy="3258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19496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2494</TotalTime>
  <Words>529</Words>
  <Application>Microsoft Office PowerPoint</Application>
  <PresentationFormat>사용자 지정</PresentationFormat>
  <Paragraphs>157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굴림</vt:lpstr>
      <vt:lpstr>맑은 고딕</vt:lpstr>
      <vt:lpstr>맑은 고딕</vt:lpstr>
      <vt:lpstr>한컴바탕</vt:lpstr>
      <vt:lpstr>Arial</vt:lpstr>
      <vt:lpstr>Calibri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user</cp:lastModifiedBy>
  <cp:revision>220</cp:revision>
  <dcterms:created xsi:type="dcterms:W3CDTF">2007-11-27T23:16:29Z</dcterms:created>
  <dcterms:modified xsi:type="dcterms:W3CDTF">2021-11-22T06:22:26Z</dcterms:modified>
</cp:coreProperties>
</file>