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6A00"/>
    <a:srgbClr val="22384D"/>
    <a:srgbClr val="6C6254"/>
    <a:srgbClr val="FFC100"/>
    <a:srgbClr val="13204E"/>
    <a:srgbClr val="002E58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3" d="100"/>
          <a:sy n="33" d="100"/>
        </p:scale>
        <p:origin x="1858" y="-1003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jpe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수평 주시방향에 따른 시기능의 변화</a:t>
            </a:r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400" b="1" u="sng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황민준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박미정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김소라</a:t>
            </a:r>
            <a:r>
              <a:rPr lang="en-US" altLang="ko-KR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서울과학기술대학교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01132"/>
            <a:ext cx="11261834" cy="510645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864246" y="5039928"/>
            <a:ext cx="10672793" cy="698400"/>
          </a:xfrm>
          <a:prstGeom prst="roundRect">
            <a:avLst/>
          </a:prstGeom>
          <a:solidFill>
            <a:srgbClr val="F66A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32613" y="5983268"/>
            <a:ext cx="106727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실생활에서 수평방향의 주시 변화는 흔히 발생되나 </a:t>
            </a:r>
            <a:r>
              <a:rPr lang="ko-KR" altLang="en-US" sz="24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양안시</a:t>
            </a: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기능에 대한 대부분의 연구는 정면 주시상태에서만 이루어졌음</a:t>
            </a:r>
            <a:endParaRPr lang="en-US" altLang="ko-KR" sz="2400" kern="0" spc="0" dirty="0">
              <a:solidFill>
                <a:srgbClr val="000000"/>
              </a:solidFill>
              <a:effectLst/>
              <a:latin typeface="맑은 고딕" pitchFamily="50" charset="-127"/>
              <a:ea typeface="맑은 고딕" pitchFamily="50" charset="-127"/>
              <a:cs typeface="Malgun Gothic Semilight" panose="020B0502040204020203" pitchFamily="50" charset="-127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ko-KR" altLang="en-US" sz="24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주시방향</a:t>
            </a: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변화 시 양안의 시차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, </a:t>
            </a: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주시각도와 거리 등 조건 변화로 </a:t>
            </a:r>
            <a:r>
              <a:rPr lang="ko-KR" altLang="en-US" sz="24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시기능</a:t>
            </a:r>
            <a:r>
              <a:rPr lang="en-US" altLang="ko-KR" sz="2400" kern="0" spc="0" baseline="3000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[1,2]</a:t>
            </a: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과 </a:t>
            </a:r>
            <a:r>
              <a:rPr lang="ko-KR" altLang="en-US" sz="24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안근의</a:t>
            </a: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긴장 상태 또한 달라지게 됨</a:t>
            </a:r>
            <a:r>
              <a:rPr lang="en-US" altLang="ko-KR" sz="2400" kern="0" spc="0" baseline="3000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[3] 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정면 주시 시 측정한 사위만으로는 특정 근육의 기능 평가가 불가능하고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 주시방향에 따라 측정이 되어야 양안시에서 근육의 작용 평가가 가능함</a:t>
            </a:r>
            <a:r>
              <a:rPr lang="en-US" altLang="ko-KR" sz="2400" kern="0" baseline="300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[4]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이에 본 연구에서는 주시각도를 정면 기준으로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10° </a:t>
            </a: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간격으로 우측 및 좌측으로 나누어 각각 주시할 때 시기능의 변화와 상관성을 알아보고자 하였음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</a:t>
            </a:r>
            <a:endParaRPr lang="ko-KR" altLang="en-US" sz="2400" kern="0" spc="0" dirty="0">
              <a:solidFill>
                <a:srgbClr val="000000"/>
              </a:solidFill>
              <a:effectLst/>
              <a:latin typeface="맑은 고딕" pitchFamily="50" charset="-127"/>
              <a:ea typeface="맑은 고딕" pitchFamily="50" charset="-127"/>
              <a:cs typeface="Malgun Gothic Semilight" panose="020B0502040204020203" pitchFamily="50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489908" y="10655827"/>
            <a:ext cx="20631533" cy="15063751"/>
            <a:chOff x="7592335" y="4893703"/>
            <a:chExt cx="13435055" cy="1934596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4893703"/>
              <a:ext cx="13435055" cy="19345969"/>
              <a:chOff x="7451115" y="4918774"/>
              <a:chExt cx="13435055" cy="1934596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74925"/>
                <a:ext cx="13435055" cy="1878981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80940" y="4918774"/>
                <a:ext cx="13188949" cy="896936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36100" y="6197730"/>
              <a:ext cx="8299692" cy="6558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</a:pP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정면 주시와 비교하였을 때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최대조절력은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10°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를 제외한 모든 주시방향에서</a:t>
              </a:r>
              <a:r>
                <a:rPr lang="en-US" altLang="ko-KR" sz="2400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ko-KR" altLang="en-US" sz="2400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각도가 증가함에 따라 유의하게 감소하였고</a:t>
              </a:r>
              <a:r>
                <a:rPr lang="en-US" altLang="ko-KR" sz="2400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폭주근점은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좌측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10°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를 제외한 모든 주시방향에서 각도가 증가함에 따라 유의하게 증가하였으며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폭주근점에서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더 큰 증감률을 보였음</a:t>
              </a:r>
              <a:endPara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</a:pP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양안 및 단안 조절용이성 또한 수평 주시각도의 증가와 함께 감소하였지만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감소의 정도는 단안보다 양안 조절용이성에서 더 크게 나타났음</a:t>
              </a:r>
              <a:endPara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</a:pP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조절래그는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우측 및 좌측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10°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를 제외한 모든 각도에서 유의하게 증가하였음</a:t>
              </a:r>
              <a:endPara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</a:pP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사위도는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외사위화되는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경향을 보였지만 유의한 차이는 아니었음</a:t>
              </a:r>
              <a:endPara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</a:pP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AC/A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비의 경우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20°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의 각도에서 감소하였지만 통계적으로 유의한 차이는 아니었음</a:t>
              </a:r>
              <a:endParaRPr lang="en-US" sz="240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Arial" pitchFamily="34" charset="0"/>
                <a:buChar char="•"/>
              </a:pPr>
              <a:endParaRPr lang="en-US" sz="240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11953477" y="5040785"/>
            <a:ext cx="9145017" cy="5466797"/>
            <a:chOff x="1361459" y="11367693"/>
            <a:chExt cx="5997302" cy="11984491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1361459" y="11367693"/>
              <a:ext cx="5997302" cy="11984491"/>
              <a:chOff x="1361459" y="11367693"/>
              <a:chExt cx="5997302" cy="11984491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1361459" y="12157655"/>
                <a:ext cx="5997302" cy="1119452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1492891" y="11367693"/>
                <a:ext cx="5629756" cy="1531055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1487567" y="13256036"/>
              <a:ext cx="5713383" cy="684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대상 </a:t>
              </a:r>
              <a:r>
                <a:rPr lang="en-US" altLang="ko-KR" sz="2400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-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안구질환 및 전신질환이 없으며 양안시가 가능하고 양안 교정시력이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0.8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이상인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20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대 성인</a:t>
              </a:r>
              <a:endPara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주시방향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-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정면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(0°),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우측 및 좌측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10°,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우측 및 좌측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20°,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우측 및 좌측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30°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의 시선</a:t>
              </a:r>
              <a:endPara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시기능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평가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–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기기를 통해 턱과 이마를 고정한 상태에서 시선만 회전하도록 하고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시선은 근거리 </a:t>
              </a: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시표와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 일직선 상에 놓이도록 하여 근거리 최대조절력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폭주근점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단안 및 양안 조절용이성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 err="1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조절래그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근거리 사위도 및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AC/A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  <a:cs typeface="Malgun Gothic Semilight" panose="020B0502040204020203" pitchFamily="50" charset="-127"/>
                </a:rPr>
                <a:t>비를 측정</a:t>
              </a:r>
            </a:p>
            <a:p>
              <a:pPr>
                <a:lnSpc>
                  <a:spcPct val="150000"/>
                </a:lnSpc>
              </a:pPr>
              <a:endParaRPr lang="en-US" sz="24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5993750"/>
            <a:ext cx="8902336" cy="6122045"/>
            <a:chOff x="489908" y="24587932"/>
            <a:chExt cx="6866878" cy="8062217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587932"/>
              <a:ext cx="6866878" cy="7202877"/>
              <a:chOff x="489908" y="22682245"/>
              <a:chExt cx="6866878" cy="7202877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3034412"/>
                <a:ext cx="6866878" cy="685071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682245"/>
                <a:ext cx="6583782" cy="919734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2025" y="25614035"/>
              <a:ext cx="6546009" cy="7036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본 연구를 통하여 수평 주시방향에 따른 단안 및 양안 시기능의 변화 정도를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10°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간격으로 나타낼 수 있었다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수평 주시방향의 변화는 양안 및 단안 시기능의 감소를 야기하며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단안 시기능보다는 양안 시기능의 더 큰 감소가 초래되었는데 이는 폭주각의 변화에 기인한 것으로 생각되며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본래 시기능의 유지 가능한 각도는 정면 기준 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10°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까지로 판단된다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 </a:t>
              </a: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따라서 수평 주시를 주로 사용하는 직업군이라면 동일 주시거리라 하더라도 더 큰 시기능의 감소와 피로를 보일 것이라 생각된다</a:t>
              </a:r>
              <a:r>
                <a:rPr lang="en-US" altLang="ko-KR" sz="24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</a:t>
              </a:r>
              <a:endParaRPr lang="ko-KR" altLang="en-US" sz="24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9612425" y="25993753"/>
            <a:ext cx="11495364" cy="5470997"/>
            <a:chOff x="7602255" y="24247706"/>
            <a:chExt cx="13435055" cy="608223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569429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6"/>
              <a:ext cx="13070051" cy="776428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9792246" y="27003225"/>
            <a:ext cx="1106560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spc="-5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[1]</a:t>
            </a:r>
            <a:r>
              <a:rPr lang="ko-KR" altLang="en-US" sz="2400" spc="-5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Jeon IC, Kim HJ, Kim DP, et al. A study on the changes of convergence and accommodative function with 3 different gazes at near. Korean J Vis Sci. 2012;14(3):205-212. </a:t>
            </a:r>
          </a:p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[2] Lee HJ, Kim JH. A study on the changes of accommodative function in respect to the viewing angle. J Korean Ophthalmic </a:t>
            </a:r>
            <a:r>
              <a:rPr lang="en-US" altLang="ko-KR" sz="2400" kern="0" spc="-5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Opt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Soc. 2009;14(2):9-14.</a:t>
            </a:r>
          </a:p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spc="-50" dirty="0"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[3] Collins CC, O'Meara D, Scott AB. Muscle tension during unrestrained human eye movements. J Physiol. 1975;245(2):351-369.</a:t>
            </a:r>
          </a:p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spc="-5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[4]</a:t>
            </a:r>
            <a:r>
              <a:rPr lang="en-US" altLang="ko-KR" sz="2400" kern="0" spc="-50" dirty="0"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Sucher OF. Influence of extraocular muscle imbalance on binocular performance. </a:t>
            </a:r>
            <a:r>
              <a:rPr lang="en-US" altLang="ko-KR" sz="2400" kern="0" spc="-50" dirty="0" err="1"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Optom</a:t>
            </a:r>
            <a:r>
              <a:rPr lang="en-US" altLang="ko-KR" sz="2400" kern="0" spc="-50" dirty="0"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Vis Sci. 1989;66(8):558-562.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맑은 고딕" pitchFamily="50" charset="-127"/>
              <a:ea typeface="맑은 고딕" pitchFamily="50" charset="-127"/>
              <a:cs typeface="Malgun Gothic Semilight" panose="020B0502040204020203" pitchFamily="50" charset="-127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32DA683-35FF-472F-A1B6-FA1BF0165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7094" y="11160363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3" name="그룹 12"/>
          <p:cNvGrpSpPr/>
          <p:nvPr/>
        </p:nvGrpSpPr>
        <p:grpSpPr>
          <a:xfrm>
            <a:off x="7382438" y="16483073"/>
            <a:ext cx="6768000" cy="4471480"/>
            <a:chOff x="14296227" y="14361910"/>
            <a:chExt cx="6768000" cy="447148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93BF22E6-EA88-4A6B-8C4D-B2C05588E70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296227" y="14513390"/>
              <a:ext cx="6768000" cy="4320000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716A5E9-5F2D-4F18-9A77-676DBBE61A96}"/>
                </a:ext>
              </a:extLst>
            </p:cNvPr>
            <p:cNvSpPr txBox="1"/>
            <p:nvPr/>
          </p:nvSpPr>
          <p:spPr>
            <a:xfrm>
              <a:off x="16526214" y="14361910"/>
              <a:ext cx="3333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&lt;</a:t>
              </a:r>
              <a:r>
                <a:rPr lang="ko-KR" altLang="en-US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단안 조절용이성</a:t>
              </a:r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&gt;</a:t>
              </a:r>
              <a:endParaRPr lang="ko-KR" altLang="en-US" sz="28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3969702" y="11862629"/>
            <a:ext cx="6840000" cy="4339396"/>
            <a:chOff x="7698869" y="18775149"/>
            <a:chExt cx="6840000" cy="4339396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EA5E6EA6-E8DA-4C17-955D-7C56DDA6F6B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98869" y="18794545"/>
              <a:ext cx="6840000" cy="4320000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E27CE0A-0A02-45CB-B130-9FA2E4170A49}"/>
                </a:ext>
              </a:extLst>
            </p:cNvPr>
            <p:cNvSpPr txBox="1"/>
            <p:nvPr/>
          </p:nvSpPr>
          <p:spPr>
            <a:xfrm>
              <a:off x="10479254" y="18775149"/>
              <a:ext cx="3333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&lt;</a:t>
              </a:r>
              <a:r>
                <a:rPr lang="ko-KR" altLang="en-US" sz="2800" b="1" dirty="0" err="1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조절래그</a:t>
              </a:r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&gt;</a:t>
              </a:r>
              <a:endParaRPr lang="ko-KR" altLang="en-US" sz="28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749963" y="16339693"/>
            <a:ext cx="6620284" cy="4581610"/>
            <a:chOff x="749963" y="18032336"/>
            <a:chExt cx="6620284" cy="458161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304D6A-8DE0-4C23-8EA8-4E5A7C778892}"/>
                </a:ext>
              </a:extLst>
            </p:cNvPr>
            <p:cNvSpPr txBox="1"/>
            <p:nvPr/>
          </p:nvSpPr>
          <p:spPr>
            <a:xfrm>
              <a:off x="3096494" y="18032336"/>
              <a:ext cx="30052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&lt;</a:t>
              </a:r>
              <a:r>
                <a:rPr lang="ko-KR" altLang="en-US" sz="2800" b="1" dirty="0" err="1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최대조절력</a:t>
              </a:r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&gt;</a:t>
              </a:r>
              <a:endParaRPr lang="ko-KR" altLang="en-US" sz="28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8FE2C4F5-08EA-42D7-B3BD-E62417487F6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9963" y="18293946"/>
              <a:ext cx="6620284" cy="4320000"/>
            </a:xfrm>
            <a:prstGeom prst="rect">
              <a:avLst/>
            </a:prstGeom>
          </p:spPr>
        </p:pic>
      </p:grpSp>
      <p:grpSp>
        <p:nvGrpSpPr>
          <p:cNvPr id="5" name="그룹 4"/>
          <p:cNvGrpSpPr/>
          <p:nvPr/>
        </p:nvGrpSpPr>
        <p:grpSpPr>
          <a:xfrm>
            <a:off x="648222" y="21189041"/>
            <a:ext cx="6840000" cy="4590048"/>
            <a:chOff x="14325766" y="9847982"/>
            <a:chExt cx="6840000" cy="459004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5A039E2-049E-4380-B6E9-4973E84C88C8}"/>
                </a:ext>
              </a:extLst>
            </p:cNvPr>
            <p:cNvSpPr txBox="1"/>
            <p:nvPr/>
          </p:nvSpPr>
          <p:spPr>
            <a:xfrm>
              <a:off x="17183183" y="9847982"/>
              <a:ext cx="30052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&lt;</a:t>
              </a:r>
              <a:r>
                <a:rPr lang="ko-KR" altLang="en-US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폭주근점</a:t>
              </a:r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&gt;</a:t>
              </a:r>
              <a:endParaRPr lang="ko-KR" altLang="en-US" sz="28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6AF008A-BBDA-41D5-8A45-E61008DE3A6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325766" y="10118030"/>
              <a:ext cx="6840000" cy="4320000"/>
            </a:xfrm>
            <a:prstGeom prst="rect">
              <a:avLst/>
            </a:prstGeom>
          </p:spPr>
        </p:pic>
      </p:grpSp>
      <p:grpSp>
        <p:nvGrpSpPr>
          <p:cNvPr id="14" name="그룹 13"/>
          <p:cNvGrpSpPr/>
          <p:nvPr/>
        </p:nvGrpSpPr>
        <p:grpSpPr>
          <a:xfrm>
            <a:off x="7489602" y="21259223"/>
            <a:ext cx="6768000" cy="4447858"/>
            <a:chOff x="7734869" y="14334049"/>
            <a:chExt cx="6768000" cy="444785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94D6093-CEBD-4F0F-BCD9-09614259758D}"/>
                </a:ext>
              </a:extLst>
            </p:cNvPr>
            <p:cNvSpPr txBox="1"/>
            <p:nvPr/>
          </p:nvSpPr>
          <p:spPr>
            <a:xfrm>
              <a:off x="9891816" y="14334049"/>
              <a:ext cx="3333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&lt;</a:t>
              </a:r>
              <a:r>
                <a:rPr lang="ko-KR" altLang="en-US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양안 조절용이성</a:t>
              </a:r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&gt;</a:t>
              </a:r>
              <a:endParaRPr lang="ko-KR" altLang="en-US" sz="28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647D7797-D7A9-41F7-8A00-A9E2EDE9CCDD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34869" y="14461906"/>
              <a:ext cx="6768000" cy="4320000"/>
            </a:xfrm>
            <a:prstGeom prst="rect">
              <a:avLst/>
            </a:prstGeom>
          </p:spPr>
        </p:pic>
      </p:grpSp>
      <p:grpSp>
        <p:nvGrpSpPr>
          <p:cNvPr id="12" name="그룹 11"/>
          <p:cNvGrpSpPr/>
          <p:nvPr/>
        </p:nvGrpSpPr>
        <p:grpSpPr>
          <a:xfrm>
            <a:off x="14114462" y="16434674"/>
            <a:ext cx="6696000" cy="4447871"/>
            <a:chOff x="14283442" y="18709962"/>
            <a:chExt cx="6696000" cy="4447871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1625847-A73E-4CBA-947A-DE8D77EB6838}"/>
                </a:ext>
              </a:extLst>
            </p:cNvPr>
            <p:cNvSpPr txBox="1"/>
            <p:nvPr/>
          </p:nvSpPr>
          <p:spPr>
            <a:xfrm>
              <a:off x="16628555" y="18709962"/>
              <a:ext cx="3333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&lt;</a:t>
              </a:r>
              <a:r>
                <a:rPr lang="ko-KR" altLang="en-US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근거리 사위도</a:t>
              </a:r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&gt;</a:t>
              </a:r>
              <a:endParaRPr lang="ko-KR" altLang="en-US" sz="28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AE676D44-1C50-47A3-BA73-9930462F6BC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283442" y="18837833"/>
              <a:ext cx="6696000" cy="4320000"/>
            </a:xfrm>
            <a:prstGeom prst="rect">
              <a:avLst/>
            </a:prstGeom>
          </p:spPr>
        </p:pic>
      </p:grpSp>
      <p:grpSp>
        <p:nvGrpSpPr>
          <p:cNvPr id="9" name="그룹 8"/>
          <p:cNvGrpSpPr/>
          <p:nvPr/>
        </p:nvGrpSpPr>
        <p:grpSpPr>
          <a:xfrm>
            <a:off x="14097093" y="21312867"/>
            <a:ext cx="6840000" cy="4322206"/>
            <a:chOff x="11141032" y="22856315"/>
            <a:chExt cx="6840000" cy="4322206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9184D5E-2FBB-47B2-931D-76BC6A8AA0E2}"/>
                </a:ext>
              </a:extLst>
            </p:cNvPr>
            <p:cNvSpPr txBox="1"/>
            <p:nvPr/>
          </p:nvSpPr>
          <p:spPr>
            <a:xfrm>
              <a:off x="13931193" y="22856315"/>
              <a:ext cx="3333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&lt;AC/A</a:t>
              </a:r>
              <a:r>
                <a:rPr lang="ko-KR" altLang="en-US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비</a:t>
              </a:r>
              <a:r>
                <a:rPr lang="en-US" altLang="ko-KR" sz="2800" b="1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&gt;</a:t>
              </a:r>
              <a:endParaRPr lang="ko-KR" altLang="en-US" sz="28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</p:txBody>
        </p:sp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A9941359-2D96-4E65-9330-91165D13610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141032" y="22858521"/>
              <a:ext cx="6840000" cy="4320000"/>
            </a:xfrm>
            <a:prstGeom prst="rect">
              <a:avLst/>
            </a:prstGeom>
          </p:spPr>
        </p:pic>
      </p:grpSp>
      <p:pic>
        <p:nvPicPr>
          <p:cNvPr id="62" name="그림 61">
            <a:extLst>
              <a:ext uri="{FF2B5EF4-FFF2-40B4-BE49-F238E27FC236}">
                <a16:creationId xmlns:a16="http://schemas.microsoft.com/office/drawing/2014/main" id="{DED5FD4B-3BFC-4E21-B9BE-7D82FC43ED9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451" b="94836" l="5379" r="95355">
                        <a14:foregroundMark x1="33741" y1="17840" x2="33007" y2="39202"/>
                        <a14:foregroundMark x1="9046" y1="34507" x2="12469" y2="30516"/>
                        <a14:foregroundMark x1="13692" y1="28873" x2="23716" y2="18779"/>
                        <a14:foregroundMark x1="23716" y1="18779" x2="33252" y2="13615"/>
                        <a14:foregroundMark x1="48655" y1="29812" x2="48655" y2="70892"/>
                        <a14:foregroundMark x1="28606" y1="57746" x2="70660" y2="53991"/>
                        <a14:foregroundMark x1="59658" y1="64085" x2="49144" y2="30282"/>
                        <a14:foregroundMark x1="88509" y1="38732" x2="90709" y2="56808"/>
                        <a14:foregroundMark x1="90709" y1="56808" x2="75550" y2="70657"/>
                        <a14:foregroundMark x1="55012" y1="17136" x2="53545" y2="41549"/>
                        <a14:foregroundMark x1="34230" y1="12441" x2="50367" y2="10094"/>
                        <a14:foregroundMark x1="50611" y1="8920" x2="72861" y2="15258"/>
                        <a14:foregroundMark x1="9046" y1="36385" x2="7335" y2="53286"/>
                        <a14:foregroundMark x1="13447" y1="40610" x2="14670" y2="56103"/>
                        <a14:foregroundMark x1="14670" y1="56103" x2="14914" y2="56808"/>
                        <a14:foregroundMark x1="27873" y1="52582" x2="30562" y2="62676"/>
                        <a14:foregroundMark x1="52567" y1="63380" x2="52567" y2="71127"/>
                        <a14:foregroundMark x1="36430" y1="63380" x2="50856" y2="65258"/>
                        <a14:foregroundMark x1="50856" y1="65258" x2="63814" y2="63380"/>
                        <a14:foregroundMark x1="63814" y1="63380" x2="71883" y2="54460"/>
                        <a14:foregroundMark x1="41565" y1="77230" x2="57457" y2="76761"/>
                        <a14:foregroundMark x1="49389" y1="90376" x2="58680" y2="87559"/>
                        <a14:foregroundMark x1="48900" y1="94836" x2="75306" y2="87793"/>
                        <a14:foregroundMark x1="75306" y1="87793" x2="78240" y2="85446"/>
                        <a14:foregroundMark x1="83130" y1="83333" x2="91198" y2="68779"/>
                        <a14:foregroundMark x1="93399" y1="41549" x2="95599" y2="55164"/>
                        <a14:foregroundMark x1="95599" y1="55164" x2="90220" y2="68545"/>
                        <a14:foregroundMark x1="72372" y1="14319" x2="89976" y2="31690"/>
                        <a14:foregroundMark x1="89976" y1="31690" x2="93399" y2="41080"/>
                        <a14:foregroundMark x1="5868" y1="44601" x2="12225" y2="72770"/>
                        <a14:foregroundMark x1="12225" y1="72770" x2="18337" y2="80516"/>
                        <a14:foregroundMark x1="5379" y1="51643" x2="9780" y2="70892"/>
                        <a14:foregroundMark x1="17604" y1="80986" x2="28851" y2="89202"/>
                        <a14:foregroundMark x1="28851" y1="89202" x2="44743" y2="94366"/>
                        <a14:foregroundMark x1="44743" y1="94366" x2="59413" y2="94836"/>
                        <a14:foregroundMark x1="59413" y1="94836" x2="75795" y2="89202"/>
                        <a14:foregroundMark x1="75795" y1="89202" x2="76773" y2="88263"/>
                        <a14:foregroundMark x1="95110" y1="60094" x2="92910" y2="69014"/>
                        <a14:foregroundMark x1="35208" y1="74413" x2="62347" y2="73239"/>
                        <a14:foregroundMark x1="65526" y1="70892" x2="62103" y2="78638"/>
                        <a14:foregroundMark x1="36430" y1="37793" x2="35941" y2="474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43973" y="504281"/>
            <a:ext cx="3654521" cy="380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</TotalTime>
  <Words>498</Words>
  <Application>Microsoft Office PowerPoint</Application>
  <PresentationFormat>사용자 지정</PresentationFormat>
  <Paragraphs>36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Malgun Gothic Semilight</vt:lpstr>
      <vt:lpstr>굴림</vt:lpstr>
      <vt:lpstr>Malgun Gothic</vt:lpstr>
      <vt:lpstr>Malgun Gothic</vt:lpstr>
      <vt:lpstr>Arial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MJ</cp:lastModifiedBy>
  <cp:revision>229</cp:revision>
  <dcterms:created xsi:type="dcterms:W3CDTF">2007-11-27T23:16:29Z</dcterms:created>
  <dcterms:modified xsi:type="dcterms:W3CDTF">2021-11-25T14:18:54Z</dcterms:modified>
</cp:coreProperties>
</file>