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9" r:id="rId3"/>
  </p:sldIdLst>
  <p:sldSz cx="21602700" cy="32404050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E7E4B7"/>
    <a:srgbClr val="FFFFCC"/>
    <a:srgbClr val="F9F4EB"/>
    <a:srgbClr val="FFCCCC"/>
    <a:srgbClr val="D0D0D0"/>
    <a:srgbClr val="E3EBB5"/>
    <a:srgbClr val="DADFC1"/>
    <a:srgbClr val="F6F4AA"/>
    <a:srgbClr val="0901AB"/>
    <a:srgbClr val="200FFD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68" autoAdjust="0"/>
    <p:restoredTop sz="94660"/>
  </p:normalViewPr>
  <p:slideViewPr>
    <p:cSldViewPr>
      <p:cViewPr>
        <p:scale>
          <a:sx n="50" d="100"/>
          <a:sy n="50" d="100"/>
        </p:scale>
        <p:origin x="60" y="3684"/>
      </p:cViewPr>
      <p:guideLst>
        <p:guide orient="horz" pos="10206"/>
        <p:guide pos="680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620838" y="10066338"/>
            <a:ext cx="18361025" cy="6945312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3240088" y="18362613"/>
            <a:ext cx="15122525" cy="82804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9E2791-ACE6-4D7B-80B5-40A42C4810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20A841-B68D-41C3-A5BE-9D2EC7119D1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15662275" y="1296988"/>
            <a:ext cx="4860925" cy="27649487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1079500" y="1296988"/>
            <a:ext cx="14430375" cy="27649487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8BF22C-DD1D-42E3-A661-B02D4F6755B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A28416-4E37-453E-AEC4-EF7985F8F01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06563" y="20823238"/>
            <a:ext cx="18362612" cy="64357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706563" y="13733463"/>
            <a:ext cx="18362612" cy="70897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26ECA7-083E-472E-BEC2-5B88BCE56617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107950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87755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0EDCC7-2DE4-4833-8BA1-E1476C00BEE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079500" y="7253288"/>
            <a:ext cx="9545638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79500" y="10275888"/>
            <a:ext cx="9545638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10974388" y="7253288"/>
            <a:ext cx="9548812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0974388" y="10275888"/>
            <a:ext cx="9548812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F0DAB9-1B22-4476-86E5-E69398500B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FF7DD7-DD0B-4B73-9CA4-77C93E1E735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CCBEDE-A03F-4898-9C90-165FA181EC2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79500" y="1290638"/>
            <a:ext cx="7107238" cy="548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445500" y="1290638"/>
            <a:ext cx="12077700" cy="276558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079500" y="6780213"/>
            <a:ext cx="7107238" cy="221662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025623-C564-4E20-987E-BE98D907A2D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233863" y="22682200"/>
            <a:ext cx="12961937" cy="2678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233863" y="2895600"/>
            <a:ext cx="12961937" cy="194421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233863" y="25360313"/>
            <a:ext cx="12961937" cy="38036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D394B8-9ACC-453E-A90E-D0C5171E199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1296988"/>
            <a:ext cx="1944370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0" y="7561263"/>
            <a:ext cx="19443700" cy="2138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>
              <a:defRPr sz="47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380288" y="29508450"/>
            <a:ext cx="6842125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ctr">
              <a:defRPr sz="47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4813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r">
              <a:defRPr sz="4700"/>
            </a:lvl1pPr>
          </a:lstStyle>
          <a:p>
            <a:fld id="{8AFD4BAB-1370-4384-BFC7-D2CD913F0926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+mj-lt"/>
          <a:ea typeface="+mj-ea"/>
          <a:cs typeface="+mj-cs"/>
        </a:defRPr>
      </a:lvl1pPr>
      <a:lvl2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1157288" indent="-1157288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10800">
          <a:solidFill>
            <a:schemeClr val="tx1"/>
          </a:solidFill>
          <a:latin typeface="+mn-lt"/>
          <a:ea typeface="+mn-ea"/>
          <a:cs typeface="+mn-cs"/>
        </a:defRPr>
      </a:lvl1pPr>
      <a:lvl2pPr marL="2508250" indent="-965200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9500">
          <a:solidFill>
            <a:schemeClr val="tx1"/>
          </a:solidFill>
          <a:latin typeface="+mn-lt"/>
          <a:ea typeface="+mn-ea"/>
        </a:defRPr>
      </a:lvl2pPr>
      <a:lvl3pPr marL="38576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8100">
          <a:solidFill>
            <a:schemeClr val="tx1"/>
          </a:solidFill>
          <a:latin typeface="+mn-lt"/>
          <a:ea typeface="+mn-ea"/>
        </a:defRPr>
      </a:lvl3pPr>
      <a:lvl4pPr marL="540067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6800">
          <a:solidFill>
            <a:schemeClr val="tx1"/>
          </a:solidFill>
          <a:latin typeface="+mn-lt"/>
          <a:ea typeface="+mn-ea"/>
        </a:defRPr>
      </a:lvl4pPr>
      <a:lvl5pPr marL="69437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5pPr>
      <a:lvl6pPr marL="74009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6pPr>
      <a:lvl7pPr marL="78581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7pPr>
      <a:lvl8pPr marL="83153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8pPr>
      <a:lvl9pPr marL="87725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33"/>
          <p:cNvSpPr>
            <a:spLocks noChangeArrowheads="1"/>
          </p:cNvSpPr>
          <p:nvPr/>
        </p:nvSpPr>
        <p:spPr bwMode="auto">
          <a:xfrm>
            <a:off x="0" y="0"/>
            <a:ext cx="21602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40" name="Rectangle 1"/>
          <p:cNvSpPr>
            <a:spLocks noChangeArrowheads="1"/>
          </p:cNvSpPr>
          <p:nvPr/>
        </p:nvSpPr>
        <p:spPr bwMode="auto">
          <a:xfrm>
            <a:off x="0" y="0"/>
            <a:ext cx="21602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1" name="Rectangle 3"/>
          <p:cNvSpPr>
            <a:spLocks noChangeArrowheads="1"/>
          </p:cNvSpPr>
          <p:nvPr/>
        </p:nvSpPr>
        <p:spPr bwMode="auto">
          <a:xfrm>
            <a:off x="0" y="0"/>
            <a:ext cx="21602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2" name="Rectangle 5"/>
          <p:cNvSpPr>
            <a:spLocks noChangeArrowheads="1"/>
          </p:cNvSpPr>
          <p:nvPr/>
        </p:nvSpPr>
        <p:spPr bwMode="auto">
          <a:xfrm>
            <a:off x="0" y="0"/>
            <a:ext cx="21602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3" name="직사각형 42"/>
          <p:cNvSpPr/>
          <p:nvPr/>
        </p:nvSpPr>
        <p:spPr bwMode="auto">
          <a:xfrm>
            <a:off x="1008262" y="1008337"/>
            <a:ext cx="19586176" cy="29955328"/>
          </a:xfrm>
          <a:prstGeom prst="rect">
            <a:avLst/>
          </a:prstGeom>
          <a:solidFill>
            <a:srgbClr val="E7E4B7">
              <a:alpha val="39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4" name="모서리가 둥근 직사각형 43"/>
          <p:cNvSpPr/>
          <p:nvPr/>
        </p:nvSpPr>
        <p:spPr bwMode="auto">
          <a:xfrm>
            <a:off x="4104606" y="1963766"/>
            <a:ext cx="13105457" cy="4085132"/>
          </a:xfrm>
          <a:prstGeom prst="round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762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latinLnBrk="0"/>
            <a:r>
              <a:rPr lang="en-US" altLang="ko-KR" sz="4800" b="1" dirty="0" smtClean="0"/>
              <a:t>Peripheral Refraction in Myopia Correlated with Spectacles Versus Contact Lenses </a:t>
            </a:r>
          </a:p>
          <a:p>
            <a:pPr algn="ctr" latinLnBrk="0"/>
            <a:endParaRPr lang="en-US" altLang="ko-KR" sz="4400" dirty="0"/>
          </a:p>
          <a:p>
            <a:pPr algn="ctr" latinLnBrk="0"/>
            <a:r>
              <a:rPr lang="en-US" altLang="ko-KR" sz="3600" b="1" dirty="0" smtClean="0"/>
              <a:t>Gil-Dong Hong</a:t>
            </a:r>
            <a:r>
              <a:rPr lang="en-US" altLang="ko-KR" sz="3600" b="1" baseline="30000" dirty="0" smtClean="0"/>
              <a:t>1</a:t>
            </a:r>
            <a:r>
              <a:rPr lang="en-US" altLang="ko-KR" sz="3600" b="1" dirty="0" smtClean="0"/>
              <a:t>․ Soon Shin Lee</a:t>
            </a:r>
            <a:r>
              <a:rPr lang="en-US" altLang="ko-KR" sz="3600" b="1" baseline="30000" dirty="0" smtClean="0"/>
              <a:t>2</a:t>
            </a:r>
            <a:r>
              <a:rPr lang="en-US" altLang="ko-KR" sz="3600" b="1" dirty="0" smtClean="0"/>
              <a:t> </a:t>
            </a:r>
            <a:endParaRPr lang="en-US" altLang="ko-KR" sz="3600" dirty="0" smtClean="0"/>
          </a:p>
          <a:p>
            <a:pPr algn="ctr" latinLnBrk="0"/>
            <a:r>
              <a:rPr lang="en-US" altLang="ko-KR" sz="3600" baseline="30000" dirty="0" smtClean="0"/>
              <a:t>1</a:t>
            </a:r>
            <a:r>
              <a:rPr lang="en-US" altLang="ko-KR" sz="3600" dirty="0" smtClean="0"/>
              <a:t>Dept. of Optometry, </a:t>
            </a:r>
            <a:r>
              <a:rPr lang="en-US" altLang="ko-KR" sz="3600" dirty="0" err="1" smtClean="0"/>
              <a:t>Hankuk</a:t>
            </a:r>
            <a:r>
              <a:rPr lang="en-US" altLang="ko-KR" sz="3600" dirty="0" smtClean="0"/>
              <a:t> University</a:t>
            </a:r>
          </a:p>
          <a:p>
            <a:pPr algn="ctr" latinLnBrk="0"/>
            <a:r>
              <a:rPr lang="en-US" altLang="ko-KR" sz="3600" baseline="30000" dirty="0" smtClean="0"/>
              <a:t>2</a:t>
            </a:r>
            <a:r>
              <a:rPr lang="en-US" altLang="ko-KR" sz="3600" dirty="0" smtClean="0"/>
              <a:t>Dept. of Optometry, Best University</a:t>
            </a:r>
            <a:endParaRPr lang="en-US" altLang="ko-KR" sz="3600" dirty="0"/>
          </a:p>
        </p:txBody>
      </p:sp>
      <p:sp>
        <p:nvSpPr>
          <p:cNvPr id="45" name="오각형 44"/>
          <p:cNvSpPr/>
          <p:nvPr/>
        </p:nvSpPr>
        <p:spPr bwMode="auto">
          <a:xfrm>
            <a:off x="2964282" y="8760074"/>
            <a:ext cx="4092652" cy="758072"/>
          </a:xfrm>
          <a:prstGeom prst="homePlate">
            <a:avLst/>
          </a:prstGeom>
          <a:gradFill flip="none" rotWithShape="1">
            <a:gsLst>
              <a:gs pos="5000">
                <a:schemeClr val="accent2"/>
              </a:gs>
              <a:gs pos="50000">
                <a:srgbClr val="00B050"/>
              </a:gs>
              <a:gs pos="100000">
                <a:schemeClr val="accent5">
                  <a:lumMod val="9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grpSp>
        <p:nvGrpSpPr>
          <p:cNvPr id="46" name="그룹 45"/>
          <p:cNvGrpSpPr/>
          <p:nvPr/>
        </p:nvGrpSpPr>
        <p:grpSpPr>
          <a:xfrm>
            <a:off x="2124409" y="8760074"/>
            <a:ext cx="7236780" cy="4318002"/>
            <a:chOff x="2088382" y="7359152"/>
            <a:chExt cx="7272808" cy="4600069"/>
          </a:xfrm>
        </p:grpSpPr>
        <p:sp>
          <p:nvSpPr>
            <p:cNvPr id="47" name="타원 46"/>
            <p:cNvSpPr/>
            <p:nvPr/>
          </p:nvSpPr>
          <p:spPr bwMode="auto">
            <a:xfrm>
              <a:off x="2269276" y="7359152"/>
              <a:ext cx="796030" cy="807592"/>
            </a:xfrm>
            <a:prstGeom prst="ellipse">
              <a:avLst/>
            </a:prstGeom>
            <a:gradFill>
              <a:gsLst>
                <a:gs pos="0">
                  <a:srgbClr val="5E9EFF"/>
                </a:gs>
                <a:gs pos="0">
                  <a:srgbClr val="85C2FF"/>
                </a:gs>
                <a:gs pos="5000">
                  <a:srgbClr val="C4D6EB"/>
                </a:gs>
                <a:gs pos="100000">
                  <a:srgbClr val="FFEBFA"/>
                </a:gs>
              </a:gsLst>
              <a:lin ang="27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ko-KR" sz="3200" dirty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1</a:t>
              </a:r>
              <a:endParaRPr kumimoji="1" lang="en-US" altLang="ko-KR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2992940" y="7372344"/>
              <a:ext cx="3585725" cy="7541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4000" dirty="0" smtClean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Introduction</a:t>
              </a:r>
              <a:endParaRPr lang="ko-KR" altLang="en-US" sz="4000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2088382" y="8713193"/>
              <a:ext cx="7272808" cy="32460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altLang="ko-KR" sz="4800" b="1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endParaRPr lang="en-US" altLang="ko-KR" sz="4800" b="1" dirty="0" smtClean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endParaRPr lang="en-US" altLang="ko-KR" sz="4800" b="1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endParaRPr lang="ko-KR" altLang="en-US" sz="4800" b="1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</p:grpSp>
      <p:sp>
        <p:nvSpPr>
          <p:cNvPr id="50" name="오각형 49"/>
          <p:cNvSpPr/>
          <p:nvPr/>
        </p:nvSpPr>
        <p:spPr bwMode="auto">
          <a:xfrm>
            <a:off x="2952478" y="14833873"/>
            <a:ext cx="3168351" cy="720080"/>
          </a:xfrm>
          <a:prstGeom prst="homePlate">
            <a:avLst/>
          </a:prstGeom>
          <a:gradFill flip="none" rotWithShape="1">
            <a:gsLst>
              <a:gs pos="5000">
                <a:schemeClr val="accent2"/>
              </a:gs>
              <a:gs pos="50000">
                <a:srgbClr val="00B050"/>
              </a:gs>
              <a:gs pos="100000">
                <a:schemeClr val="accent5">
                  <a:lumMod val="9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5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grpSp>
        <p:nvGrpSpPr>
          <p:cNvPr id="51" name="그룹 50"/>
          <p:cNvGrpSpPr/>
          <p:nvPr/>
        </p:nvGrpSpPr>
        <p:grpSpPr>
          <a:xfrm>
            <a:off x="2088382" y="14796862"/>
            <a:ext cx="7236804" cy="4318002"/>
            <a:chOff x="2088382" y="7359152"/>
            <a:chExt cx="7272808" cy="4600069"/>
          </a:xfrm>
        </p:grpSpPr>
        <p:sp>
          <p:nvSpPr>
            <p:cNvPr id="52" name="타원 51"/>
            <p:cNvSpPr/>
            <p:nvPr/>
          </p:nvSpPr>
          <p:spPr bwMode="auto">
            <a:xfrm>
              <a:off x="2305480" y="7359152"/>
              <a:ext cx="796030" cy="807592"/>
            </a:xfrm>
            <a:prstGeom prst="ellipse">
              <a:avLst/>
            </a:prstGeom>
            <a:gradFill>
              <a:gsLst>
                <a:gs pos="0">
                  <a:srgbClr val="5E9EFF"/>
                </a:gs>
                <a:gs pos="0">
                  <a:srgbClr val="85C2FF"/>
                </a:gs>
                <a:gs pos="5000">
                  <a:srgbClr val="C4D6EB"/>
                </a:gs>
                <a:gs pos="100000">
                  <a:srgbClr val="FFEBFA"/>
                </a:gs>
              </a:gsLst>
              <a:lin ang="27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ko-KR" sz="3200" dirty="0" smtClean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2</a:t>
              </a:r>
              <a:endParaRPr kumimoji="1" lang="en-US" altLang="ko-KR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3029143" y="7359152"/>
              <a:ext cx="4993271" cy="8197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4000" dirty="0" smtClean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Method</a:t>
              </a:r>
              <a:r>
                <a:rPr lang="en-US" altLang="ko-KR" sz="4400" dirty="0" smtClean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s</a:t>
              </a:r>
              <a:endParaRPr lang="ko-KR" altLang="en-US" sz="4400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2088382" y="8713193"/>
              <a:ext cx="7272808" cy="32460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altLang="ko-KR" sz="4800" b="1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endParaRPr lang="en-US" altLang="ko-KR" sz="4800" b="1" dirty="0" smtClean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endParaRPr lang="en-US" altLang="ko-KR" sz="4800" b="1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endParaRPr lang="ko-KR" altLang="en-US" sz="4800" b="1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</p:grpSp>
      <p:sp>
        <p:nvSpPr>
          <p:cNvPr id="56" name="오각형 55"/>
          <p:cNvSpPr/>
          <p:nvPr/>
        </p:nvSpPr>
        <p:spPr bwMode="auto">
          <a:xfrm>
            <a:off x="2952479" y="22932785"/>
            <a:ext cx="2808312" cy="758072"/>
          </a:xfrm>
          <a:prstGeom prst="homePlate">
            <a:avLst/>
          </a:prstGeom>
          <a:gradFill flip="none" rotWithShape="1">
            <a:gsLst>
              <a:gs pos="5000">
                <a:schemeClr val="accent2"/>
              </a:gs>
              <a:gs pos="50000">
                <a:srgbClr val="00B050"/>
              </a:gs>
              <a:gs pos="100000">
                <a:schemeClr val="accent5">
                  <a:lumMod val="9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grpSp>
        <p:nvGrpSpPr>
          <p:cNvPr id="57" name="그룹 56"/>
          <p:cNvGrpSpPr/>
          <p:nvPr/>
        </p:nvGrpSpPr>
        <p:grpSpPr>
          <a:xfrm>
            <a:off x="2088382" y="22933766"/>
            <a:ext cx="7236804" cy="4318002"/>
            <a:chOff x="2088382" y="7359152"/>
            <a:chExt cx="7272808" cy="4600069"/>
          </a:xfrm>
        </p:grpSpPr>
        <p:sp>
          <p:nvSpPr>
            <p:cNvPr id="58" name="타원 57"/>
            <p:cNvSpPr/>
            <p:nvPr/>
          </p:nvSpPr>
          <p:spPr bwMode="auto">
            <a:xfrm>
              <a:off x="2305480" y="7359152"/>
              <a:ext cx="796030" cy="807592"/>
            </a:xfrm>
            <a:prstGeom prst="ellipse">
              <a:avLst/>
            </a:prstGeom>
            <a:gradFill>
              <a:gsLst>
                <a:gs pos="0">
                  <a:srgbClr val="5E9EFF"/>
                </a:gs>
                <a:gs pos="0">
                  <a:srgbClr val="85C2FF"/>
                </a:gs>
                <a:gs pos="5000">
                  <a:srgbClr val="C4D6EB"/>
                </a:gs>
                <a:gs pos="100000">
                  <a:srgbClr val="FFEBFA"/>
                </a:gs>
              </a:gsLst>
              <a:lin ang="27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ko-KR" sz="3200" dirty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3</a:t>
              </a:r>
              <a:endParaRPr kumimoji="1" lang="en-US" altLang="ko-KR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3029143" y="7359152"/>
              <a:ext cx="4993271" cy="7541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4000" dirty="0" smtClean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Results</a:t>
              </a:r>
              <a:endParaRPr lang="ko-KR" altLang="en-US" sz="4000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2088382" y="8713193"/>
              <a:ext cx="7272808" cy="32460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altLang="ko-KR" sz="4800" b="1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endParaRPr lang="en-US" altLang="ko-KR" sz="4800" b="1" dirty="0" smtClean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endParaRPr lang="en-US" altLang="ko-KR" sz="4800" b="1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endParaRPr lang="ko-KR" altLang="en-US" sz="4800" b="1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</p:grpSp>
      <p:sp>
        <p:nvSpPr>
          <p:cNvPr id="61" name="오각형 60"/>
          <p:cNvSpPr/>
          <p:nvPr/>
        </p:nvSpPr>
        <p:spPr bwMode="auto">
          <a:xfrm>
            <a:off x="12185385" y="9433273"/>
            <a:ext cx="3584517" cy="758072"/>
          </a:xfrm>
          <a:prstGeom prst="homePlate">
            <a:avLst/>
          </a:prstGeom>
          <a:gradFill flip="none" rotWithShape="1">
            <a:gsLst>
              <a:gs pos="5000">
                <a:schemeClr val="accent2"/>
              </a:gs>
              <a:gs pos="50000">
                <a:srgbClr val="00B050"/>
              </a:gs>
              <a:gs pos="100000">
                <a:schemeClr val="accent5">
                  <a:lumMod val="9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grpSp>
        <p:nvGrpSpPr>
          <p:cNvPr id="62" name="그룹 61"/>
          <p:cNvGrpSpPr/>
          <p:nvPr/>
        </p:nvGrpSpPr>
        <p:grpSpPr>
          <a:xfrm>
            <a:off x="11321288" y="9418744"/>
            <a:ext cx="7236804" cy="4318002"/>
            <a:chOff x="2088382" y="7359152"/>
            <a:chExt cx="7272808" cy="4600069"/>
          </a:xfrm>
        </p:grpSpPr>
        <p:sp>
          <p:nvSpPr>
            <p:cNvPr id="63" name="타원 62"/>
            <p:cNvSpPr/>
            <p:nvPr/>
          </p:nvSpPr>
          <p:spPr bwMode="auto">
            <a:xfrm>
              <a:off x="2289519" y="7359152"/>
              <a:ext cx="796030" cy="807592"/>
            </a:xfrm>
            <a:prstGeom prst="ellipse">
              <a:avLst/>
            </a:prstGeom>
            <a:gradFill>
              <a:gsLst>
                <a:gs pos="0">
                  <a:srgbClr val="5E9EFF"/>
                </a:gs>
                <a:gs pos="0">
                  <a:srgbClr val="85C2FF"/>
                </a:gs>
                <a:gs pos="5000">
                  <a:srgbClr val="C4D6EB"/>
                </a:gs>
                <a:gs pos="100000">
                  <a:srgbClr val="FFEBFA"/>
                </a:gs>
              </a:gsLst>
              <a:lin ang="27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ko-KR" sz="3200" dirty="0" smtClean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4</a:t>
              </a:r>
              <a:endParaRPr kumimoji="1" lang="en-US" altLang="ko-KR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3029143" y="7359152"/>
              <a:ext cx="4993271" cy="688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3600" dirty="0" err="1" smtClean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Coclusions</a:t>
              </a:r>
              <a:endParaRPr lang="ko-KR" altLang="en-US" sz="3600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2088382" y="8713193"/>
              <a:ext cx="7272808" cy="32460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altLang="ko-KR" sz="4800" b="1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endParaRPr lang="en-US" altLang="ko-KR" sz="4800" b="1" dirty="0" smtClean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endParaRPr lang="en-US" altLang="ko-KR" sz="4800" b="1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endParaRPr lang="ko-KR" altLang="en-US" sz="4800" b="1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</p:grpSp>
      <p:sp>
        <p:nvSpPr>
          <p:cNvPr id="66" name="오각형 65"/>
          <p:cNvSpPr/>
          <p:nvPr/>
        </p:nvSpPr>
        <p:spPr bwMode="auto">
          <a:xfrm>
            <a:off x="12241510" y="18074233"/>
            <a:ext cx="3744416" cy="758072"/>
          </a:xfrm>
          <a:prstGeom prst="homePlate">
            <a:avLst/>
          </a:prstGeom>
          <a:gradFill flip="none" rotWithShape="1">
            <a:gsLst>
              <a:gs pos="5000">
                <a:schemeClr val="accent2"/>
              </a:gs>
              <a:gs pos="50000">
                <a:srgbClr val="00B050"/>
              </a:gs>
              <a:gs pos="100000">
                <a:schemeClr val="accent5">
                  <a:lumMod val="9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grpSp>
        <p:nvGrpSpPr>
          <p:cNvPr id="67" name="그룹 66"/>
          <p:cNvGrpSpPr/>
          <p:nvPr/>
        </p:nvGrpSpPr>
        <p:grpSpPr>
          <a:xfrm>
            <a:off x="11393295" y="18040119"/>
            <a:ext cx="7236804" cy="6164661"/>
            <a:chOff x="2088382" y="7359152"/>
            <a:chExt cx="7272808" cy="6567358"/>
          </a:xfrm>
        </p:grpSpPr>
        <p:sp>
          <p:nvSpPr>
            <p:cNvPr id="68" name="타원 67"/>
            <p:cNvSpPr/>
            <p:nvPr/>
          </p:nvSpPr>
          <p:spPr bwMode="auto">
            <a:xfrm>
              <a:off x="2289520" y="7359152"/>
              <a:ext cx="796030" cy="807592"/>
            </a:xfrm>
            <a:prstGeom prst="ellipse">
              <a:avLst/>
            </a:prstGeom>
            <a:gradFill>
              <a:gsLst>
                <a:gs pos="0">
                  <a:srgbClr val="5E9EFF"/>
                </a:gs>
                <a:gs pos="0">
                  <a:srgbClr val="85C2FF"/>
                </a:gs>
                <a:gs pos="5000">
                  <a:srgbClr val="C4D6EB"/>
                </a:gs>
                <a:gs pos="100000">
                  <a:srgbClr val="FFEBFA"/>
                </a:gs>
              </a:gsLst>
              <a:lin ang="27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ko-KR" sz="28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5</a:t>
              </a: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3029142" y="7359152"/>
              <a:ext cx="6062806" cy="7541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4000" dirty="0" smtClean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References</a:t>
              </a:r>
              <a:endParaRPr lang="ko-KR" altLang="en-US" sz="4000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2088382" y="8713193"/>
              <a:ext cx="7272808" cy="52133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4000" dirty="0" smtClean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[1]</a:t>
              </a:r>
            </a:p>
            <a:p>
              <a:r>
                <a:rPr lang="en-US" altLang="ko-KR" sz="4000" dirty="0" smtClean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[2]</a:t>
              </a:r>
            </a:p>
            <a:p>
              <a:r>
                <a:rPr lang="en-US" altLang="ko-KR" sz="4000" dirty="0" smtClean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[3]</a:t>
              </a:r>
            </a:p>
            <a:p>
              <a:endParaRPr lang="en-US" altLang="ko-KR" sz="4800" b="1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endParaRPr lang="en-US" altLang="ko-KR" sz="4800" b="1" dirty="0" smtClean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endParaRPr lang="en-US" altLang="ko-KR" sz="4800" b="1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endParaRPr lang="ko-KR" altLang="en-US" sz="4800" b="1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</p:grpSp>
      <p:pic>
        <p:nvPicPr>
          <p:cNvPr id="71" name="Picture 2" descr="D:\학과자료-20014년부터 2016년까지\2016년 학과서류\2016년 한국안광학회지 자료\한국안광학회 원마크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263020" y="2414589"/>
            <a:ext cx="3278460" cy="2614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2" name="Object 2"/>
          <p:cNvGraphicFramePr>
            <a:graphicFrameLocks noChangeAspect="1"/>
          </p:cNvGraphicFramePr>
          <p:nvPr/>
        </p:nvGraphicFramePr>
        <p:xfrm>
          <a:off x="1080270" y="2304481"/>
          <a:ext cx="2933700" cy="2921000"/>
        </p:xfrm>
        <a:graphic>
          <a:graphicData uri="http://schemas.openxmlformats.org/presentationml/2006/ole">
            <p:oleObj spid="_x0000_s14339" name="PHOTO-PAINT" r:id="rId4" imgW="2657143" imgH="2647619" progId="">
              <p:embed/>
            </p:oleObj>
          </a:graphicData>
        </a:graphic>
      </p:graphicFrame>
      <p:sp>
        <p:nvSpPr>
          <p:cNvPr id="73" name="TextBox 72"/>
          <p:cNvSpPr txBox="1"/>
          <p:nvPr/>
        </p:nvSpPr>
        <p:spPr>
          <a:xfrm>
            <a:off x="1296294" y="31121338"/>
            <a:ext cx="1886609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5000" b="1" dirty="0"/>
              <a:t>The 9</a:t>
            </a:r>
            <a:r>
              <a:rPr lang="en-US" altLang="ko-KR" sz="5000" b="1" baseline="30000" dirty="0"/>
              <a:t>th</a:t>
            </a:r>
            <a:r>
              <a:rPr lang="en-US" altLang="ko-KR" sz="5000" b="1" dirty="0"/>
              <a:t> International </a:t>
            </a:r>
            <a:r>
              <a:rPr lang="en-US" altLang="ko-KR" sz="5000" b="1" dirty="0" smtClean="0"/>
              <a:t>Optometric </a:t>
            </a:r>
            <a:r>
              <a:rPr lang="en-US" altLang="ko-KR" sz="5000" b="1" dirty="0"/>
              <a:t>Conference in </a:t>
            </a:r>
            <a:r>
              <a:rPr lang="en-US" altLang="ko-KR" sz="5000" b="1" dirty="0" smtClean="0"/>
              <a:t>Korea, 2019</a:t>
            </a:r>
            <a:endParaRPr lang="en-US" altLang="ko-KR" sz="5000" b="1" dirty="0"/>
          </a:p>
        </p:txBody>
      </p:sp>
    </p:spTree>
    <p:extLst>
      <p:ext uri="{BB962C8B-B14F-4D97-AF65-F5344CB8AC3E}">
        <p14:creationId xmlns="" xmlns:p14="http://schemas.microsoft.com/office/powerpoint/2010/main" val="423693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8" name="Rectangle 333"/>
          <p:cNvSpPr>
            <a:spLocks noChangeArrowheads="1"/>
          </p:cNvSpPr>
          <p:nvPr/>
        </p:nvSpPr>
        <p:spPr bwMode="auto">
          <a:xfrm>
            <a:off x="0" y="0"/>
            <a:ext cx="21602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21602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21602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21602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직사각형 2"/>
          <p:cNvSpPr/>
          <p:nvPr/>
        </p:nvSpPr>
        <p:spPr bwMode="auto">
          <a:xfrm>
            <a:off x="1008262" y="1008337"/>
            <a:ext cx="19586176" cy="29955328"/>
          </a:xfrm>
          <a:prstGeom prst="rect">
            <a:avLst/>
          </a:prstGeom>
          <a:solidFill>
            <a:srgbClr val="E7E4B7">
              <a:alpha val="39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244196" y="31121338"/>
            <a:ext cx="112457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제</a:t>
            </a:r>
            <a:r>
              <a:rPr lang="en-US" altLang="ko-KR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9</a:t>
            </a:r>
            <a:r>
              <a:rPr lang="ko-KR" altLang="en-US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회 안경사 국제학술대회</a:t>
            </a:r>
            <a:endParaRPr lang="ko-KR" altLang="en-US" sz="6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4" name="모서리가 둥근 직사각형 3"/>
          <p:cNvSpPr/>
          <p:nvPr/>
        </p:nvSpPr>
        <p:spPr bwMode="auto">
          <a:xfrm>
            <a:off x="4104606" y="1963766"/>
            <a:ext cx="13105457" cy="4085132"/>
          </a:xfrm>
          <a:prstGeom prst="round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762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latinLnBrk="0"/>
            <a:r>
              <a:rPr lang="ko-KR" altLang="en-US" sz="5400" b="1" dirty="0"/>
              <a:t>근시안에서 안경과 콘택트렌즈 착용자의 </a:t>
            </a:r>
            <a:endParaRPr lang="en-US" altLang="ko-KR" sz="5400" b="1" dirty="0"/>
          </a:p>
          <a:p>
            <a:pPr algn="ctr" latinLnBrk="0"/>
            <a:r>
              <a:rPr lang="ko-KR" altLang="en-US" sz="5400" b="1" dirty="0"/>
              <a:t>주변부 </a:t>
            </a:r>
            <a:r>
              <a:rPr lang="ko-KR" altLang="en-US" sz="5400" b="1" dirty="0" err="1"/>
              <a:t>굴절력</a:t>
            </a:r>
            <a:r>
              <a:rPr lang="ko-KR" altLang="en-US" sz="5400" b="1" dirty="0"/>
              <a:t> 비교 </a:t>
            </a:r>
            <a:r>
              <a:rPr lang="en-US" altLang="ko-KR" sz="5400" b="1" dirty="0"/>
              <a:t>(</a:t>
            </a:r>
            <a:r>
              <a:rPr lang="ko-KR" altLang="en-US" sz="5400" b="1" dirty="0"/>
              <a:t>예시</a:t>
            </a:r>
            <a:r>
              <a:rPr lang="en-US" altLang="ko-KR" sz="5400" b="1" dirty="0"/>
              <a:t>)</a:t>
            </a:r>
            <a:endParaRPr lang="ko-KR" altLang="en-US" sz="5400" b="1" dirty="0"/>
          </a:p>
          <a:p>
            <a:pPr algn="ctr" latinLnBrk="0"/>
            <a:endParaRPr lang="en-US" altLang="ko-KR" sz="4400" dirty="0"/>
          </a:p>
          <a:p>
            <a:pPr algn="ctr" latinLnBrk="0"/>
            <a:r>
              <a:rPr lang="ko-KR" altLang="en-US" sz="4000" b="1" dirty="0"/>
              <a:t>홍길동</a:t>
            </a:r>
            <a:r>
              <a:rPr lang="en-US" altLang="ko-KR" sz="4000" b="1" baseline="30000" dirty="0"/>
              <a:t>1</a:t>
            </a:r>
            <a:r>
              <a:rPr lang="en-US" altLang="ko-KR" sz="4000" b="1" dirty="0"/>
              <a:t>· </a:t>
            </a:r>
            <a:r>
              <a:rPr lang="ko-KR" altLang="en-US" sz="4000" b="1" dirty="0"/>
              <a:t>이순신</a:t>
            </a:r>
            <a:r>
              <a:rPr lang="en-US" altLang="ko-KR" sz="4000" b="1" baseline="30000" dirty="0"/>
              <a:t>2</a:t>
            </a:r>
            <a:r>
              <a:rPr lang="ko-KR" altLang="en-US" sz="4000" b="1" dirty="0"/>
              <a:t> </a:t>
            </a:r>
          </a:p>
          <a:p>
            <a:pPr algn="ctr" latinLnBrk="0"/>
            <a:r>
              <a:rPr lang="en-US" altLang="ko-KR" sz="3600" baseline="30000" dirty="0"/>
              <a:t>1</a:t>
            </a:r>
            <a:r>
              <a:rPr lang="ko-KR" altLang="en-US" sz="3600" dirty="0"/>
              <a:t>한국대학교 안경광학과 </a:t>
            </a:r>
            <a:r>
              <a:rPr lang="en-US" altLang="ko-KR" sz="3600" b="1" dirty="0"/>
              <a:t>·</a:t>
            </a:r>
            <a:r>
              <a:rPr lang="en-US" altLang="ko-KR" sz="3600" dirty="0"/>
              <a:t> </a:t>
            </a:r>
            <a:r>
              <a:rPr lang="en-US" altLang="ko-KR" sz="3600" baseline="30000" dirty="0"/>
              <a:t>2</a:t>
            </a:r>
            <a:r>
              <a:rPr lang="ko-KR" altLang="en-US" sz="3600" dirty="0"/>
              <a:t>최고대학교 안경광학과</a:t>
            </a:r>
          </a:p>
        </p:txBody>
      </p:sp>
      <p:sp>
        <p:nvSpPr>
          <p:cNvPr id="7" name="오각형 6"/>
          <p:cNvSpPr/>
          <p:nvPr/>
        </p:nvSpPr>
        <p:spPr bwMode="auto">
          <a:xfrm>
            <a:off x="2964282" y="8760074"/>
            <a:ext cx="2006599" cy="758072"/>
          </a:xfrm>
          <a:prstGeom prst="homePlate">
            <a:avLst/>
          </a:prstGeom>
          <a:gradFill flip="none" rotWithShape="1">
            <a:gsLst>
              <a:gs pos="5000">
                <a:schemeClr val="accent2"/>
              </a:gs>
              <a:gs pos="50000">
                <a:srgbClr val="00B050"/>
              </a:gs>
              <a:gs pos="100000">
                <a:schemeClr val="accent5">
                  <a:lumMod val="9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grpSp>
        <p:nvGrpSpPr>
          <p:cNvPr id="9" name="그룹 8"/>
          <p:cNvGrpSpPr/>
          <p:nvPr/>
        </p:nvGrpSpPr>
        <p:grpSpPr>
          <a:xfrm>
            <a:off x="2124409" y="8760074"/>
            <a:ext cx="7236780" cy="4933555"/>
            <a:chOff x="2088382" y="7359152"/>
            <a:chExt cx="7272808" cy="5255832"/>
          </a:xfrm>
        </p:grpSpPr>
        <p:sp>
          <p:nvSpPr>
            <p:cNvPr id="5" name="타원 4"/>
            <p:cNvSpPr/>
            <p:nvPr/>
          </p:nvSpPr>
          <p:spPr bwMode="auto">
            <a:xfrm>
              <a:off x="2269276" y="7359152"/>
              <a:ext cx="796030" cy="807592"/>
            </a:xfrm>
            <a:prstGeom prst="ellipse">
              <a:avLst/>
            </a:prstGeom>
            <a:gradFill>
              <a:gsLst>
                <a:gs pos="0">
                  <a:srgbClr val="5E9EFF"/>
                </a:gs>
                <a:gs pos="0">
                  <a:srgbClr val="85C2FF"/>
                </a:gs>
                <a:gs pos="5000">
                  <a:srgbClr val="C4D6EB"/>
                </a:gs>
                <a:gs pos="100000">
                  <a:srgbClr val="FFEBFA"/>
                </a:gs>
              </a:gsLst>
              <a:lin ang="27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ko-KR" sz="3200" dirty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1</a:t>
              </a:r>
              <a:endParaRPr kumimoji="1" lang="en-US" altLang="ko-KR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992940" y="7372344"/>
              <a:ext cx="1559463" cy="8197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4400" dirty="0" smtClean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서론</a:t>
              </a:r>
              <a:endParaRPr lang="ko-KR" altLang="en-US" sz="4400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088382" y="8713193"/>
              <a:ext cx="7272808" cy="39017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4000" dirty="0" smtClean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본문서술</a:t>
              </a:r>
              <a:endParaRPr lang="en-US" altLang="ko-KR" sz="4000" dirty="0" smtClean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endParaRPr lang="en-US" altLang="ko-KR" sz="4800" b="1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endParaRPr lang="en-US" altLang="ko-KR" sz="4800" b="1" dirty="0" smtClean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endParaRPr lang="en-US" altLang="ko-KR" sz="4800" b="1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endParaRPr lang="ko-KR" altLang="en-US" sz="4800" b="1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</p:grpSp>
      <p:sp>
        <p:nvSpPr>
          <p:cNvPr id="35" name="오각형 34"/>
          <p:cNvSpPr/>
          <p:nvPr/>
        </p:nvSpPr>
        <p:spPr bwMode="auto">
          <a:xfrm>
            <a:off x="2952478" y="14795881"/>
            <a:ext cx="3750685" cy="758072"/>
          </a:xfrm>
          <a:prstGeom prst="homePlate">
            <a:avLst/>
          </a:prstGeom>
          <a:gradFill flip="none" rotWithShape="1">
            <a:gsLst>
              <a:gs pos="5000">
                <a:schemeClr val="accent2"/>
              </a:gs>
              <a:gs pos="50000">
                <a:srgbClr val="00B050"/>
              </a:gs>
              <a:gs pos="100000">
                <a:schemeClr val="accent5">
                  <a:lumMod val="9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grpSp>
        <p:nvGrpSpPr>
          <p:cNvPr id="81" name="그룹 80"/>
          <p:cNvGrpSpPr/>
          <p:nvPr/>
        </p:nvGrpSpPr>
        <p:grpSpPr>
          <a:xfrm>
            <a:off x="2088382" y="14796862"/>
            <a:ext cx="7236804" cy="4933555"/>
            <a:chOff x="2088382" y="7359152"/>
            <a:chExt cx="7272808" cy="5255832"/>
          </a:xfrm>
        </p:grpSpPr>
        <p:sp>
          <p:nvSpPr>
            <p:cNvPr id="82" name="타원 81"/>
            <p:cNvSpPr/>
            <p:nvPr/>
          </p:nvSpPr>
          <p:spPr bwMode="auto">
            <a:xfrm>
              <a:off x="2305480" y="7359152"/>
              <a:ext cx="796030" cy="807592"/>
            </a:xfrm>
            <a:prstGeom prst="ellipse">
              <a:avLst/>
            </a:prstGeom>
            <a:gradFill>
              <a:gsLst>
                <a:gs pos="0">
                  <a:srgbClr val="5E9EFF"/>
                </a:gs>
                <a:gs pos="0">
                  <a:srgbClr val="85C2FF"/>
                </a:gs>
                <a:gs pos="5000">
                  <a:srgbClr val="C4D6EB"/>
                </a:gs>
                <a:gs pos="100000">
                  <a:srgbClr val="FFEBFA"/>
                </a:gs>
              </a:gsLst>
              <a:lin ang="27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ko-KR" sz="3200" dirty="0" smtClean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2</a:t>
              </a:r>
              <a:endParaRPr kumimoji="1" lang="en-US" altLang="ko-KR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3029143" y="7359152"/>
              <a:ext cx="4993271" cy="8197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4400" dirty="0" smtClean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대상 및 방법</a:t>
              </a:r>
              <a:endParaRPr lang="ko-KR" altLang="en-US" sz="4400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2088382" y="8713193"/>
              <a:ext cx="7272808" cy="39017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4000" dirty="0" smtClean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본문서술</a:t>
              </a:r>
              <a:endParaRPr lang="en-US" altLang="ko-KR" sz="4000" dirty="0" smtClean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endParaRPr lang="en-US" altLang="ko-KR" sz="4800" b="1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endParaRPr lang="en-US" altLang="ko-KR" sz="4800" b="1" dirty="0" smtClean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endParaRPr lang="en-US" altLang="ko-KR" sz="4800" b="1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endParaRPr lang="ko-KR" altLang="en-US" sz="4800" b="1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</p:grpSp>
      <p:sp>
        <p:nvSpPr>
          <p:cNvPr id="37" name="오각형 36"/>
          <p:cNvSpPr/>
          <p:nvPr/>
        </p:nvSpPr>
        <p:spPr bwMode="auto">
          <a:xfrm>
            <a:off x="2952478" y="22932785"/>
            <a:ext cx="3750685" cy="758072"/>
          </a:xfrm>
          <a:prstGeom prst="homePlate">
            <a:avLst/>
          </a:prstGeom>
          <a:gradFill flip="none" rotWithShape="1">
            <a:gsLst>
              <a:gs pos="5000">
                <a:schemeClr val="accent2"/>
              </a:gs>
              <a:gs pos="50000">
                <a:srgbClr val="00B050"/>
              </a:gs>
              <a:gs pos="100000">
                <a:schemeClr val="accent5">
                  <a:lumMod val="9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grpSp>
        <p:nvGrpSpPr>
          <p:cNvPr id="85" name="그룹 84"/>
          <p:cNvGrpSpPr/>
          <p:nvPr/>
        </p:nvGrpSpPr>
        <p:grpSpPr>
          <a:xfrm>
            <a:off x="2088382" y="22933766"/>
            <a:ext cx="7236804" cy="4933555"/>
            <a:chOff x="2088382" y="7359152"/>
            <a:chExt cx="7272808" cy="5255832"/>
          </a:xfrm>
        </p:grpSpPr>
        <p:sp>
          <p:nvSpPr>
            <p:cNvPr id="86" name="타원 85"/>
            <p:cNvSpPr/>
            <p:nvPr/>
          </p:nvSpPr>
          <p:spPr bwMode="auto">
            <a:xfrm>
              <a:off x="2305480" y="7359152"/>
              <a:ext cx="796030" cy="807592"/>
            </a:xfrm>
            <a:prstGeom prst="ellipse">
              <a:avLst/>
            </a:prstGeom>
            <a:gradFill>
              <a:gsLst>
                <a:gs pos="0">
                  <a:srgbClr val="5E9EFF"/>
                </a:gs>
                <a:gs pos="0">
                  <a:srgbClr val="85C2FF"/>
                </a:gs>
                <a:gs pos="5000">
                  <a:srgbClr val="C4D6EB"/>
                </a:gs>
                <a:gs pos="100000">
                  <a:srgbClr val="FFEBFA"/>
                </a:gs>
              </a:gsLst>
              <a:lin ang="27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ko-KR" sz="3200" dirty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3</a:t>
              </a:r>
              <a:endParaRPr kumimoji="1" lang="en-US" altLang="ko-KR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3029143" y="7359152"/>
              <a:ext cx="4993271" cy="8197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4400" dirty="0" smtClean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결과 및 고찰</a:t>
              </a:r>
              <a:endParaRPr lang="ko-KR" altLang="en-US" sz="4400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2088382" y="8713193"/>
              <a:ext cx="7272808" cy="39017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4000" dirty="0" smtClean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본문서술</a:t>
              </a:r>
              <a:endParaRPr lang="en-US" altLang="ko-KR" sz="4000" dirty="0" smtClean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endParaRPr lang="en-US" altLang="ko-KR" sz="4800" b="1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endParaRPr lang="en-US" altLang="ko-KR" sz="4800" b="1" dirty="0" smtClean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endParaRPr lang="en-US" altLang="ko-KR" sz="4800" b="1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endParaRPr lang="ko-KR" altLang="en-US" sz="4800" b="1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</p:grpSp>
      <p:sp>
        <p:nvSpPr>
          <p:cNvPr id="38" name="오각형 37"/>
          <p:cNvSpPr/>
          <p:nvPr/>
        </p:nvSpPr>
        <p:spPr bwMode="auto">
          <a:xfrm>
            <a:off x="12185385" y="9433273"/>
            <a:ext cx="1784317" cy="758072"/>
          </a:xfrm>
          <a:prstGeom prst="homePlate">
            <a:avLst/>
          </a:prstGeom>
          <a:gradFill flip="none" rotWithShape="1">
            <a:gsLst>
              <a:gs pos="5000">
                <a:schemeClr val="accent2"/>
              </a:gs>
              <a:gs pos="50000">
                <a:srgbClr val="00B050"/>
              </a:gs>
              <a:gs pos="100000">
                <a:schemeClr val="accent5">
                  <a:lumMod val="9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grpSp>
        <p:nvGrpSpPr>
          <p:cNvPr id="89" name="그룹 88"/>
          <p:cNvGrpSpPr/>
          <p:nvPr/>
        </p:nvGrpSpPr>
        <p:grpSpPr>
          <a:xfrm>
            <a:off x="11321288" y="9418744"/>
            <a:ext cx="7236804" cy="4933555"/>
            <a:chOff x="2088382" y="7359152"/>
            <a:chExt cx="7272808" cy="5255832"/>
          </a:xfrm>
        </p:grpSpPr>
        <p:sp>
          <p:nvSpPr>
            <p:cNvPr id="90" name="타원 89"/>
            <p:cNvSpPr/>
            <p:nvPr/>
          </p:nvSpPr>
          <p:spPr bwMode="auto">
            <a:xfrm>
              <a:off x="2289519" y="7359152"/>
              <a:ext cx="796030" cy="807592"/>
            </a:xfrm>
            <a:prstGeom prst="ellipse">
              <a:avLst/>
            </a:prstGeom>
            <a:gradFill>
              <a:gsLst>
                <a:gs pos="0">
                  <a:srgbClr val="5E9EFF"/>
                </a:gs>
                <a:gs pos="0">
                  <a:srgbClr val="85C2FF"/>
                </a:gs>
                <a:gs pos="5000">
                  <a:srgbClr val="C4D6EB"/>
                </a:gs>
                <a:gs pos="100000">
                  <a:srgbClr val="FFEBFA"/>
                </a:gs>
              </a:gsLst>
              <a:lin ang="27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ko-KR" sz="3200" dirty="0" smtClean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4</a:t>
              </a:r>
              <a:endParaRPr kumimoji="1" lang="en-US" altLang="ko-KR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3029143" y="7359152"/>
              <a:ext cx="4993271" cy="8197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4400" dirty="0" smtClean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결론</a:t>
              </a:r>
              <a:endParaRPr lang="ko-KR" altLang="en-US" sz="4400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2088382" y="8713193"/>
              <a:ext cx="7272808" cy="39017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4000" dirty="0" smtClean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본문서술</a:t>
              </a:r>
              <a:endParaRPr lang="en-US" altLang="ko-KR" sz="4000" dirty="0" smtClean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endParaRPr lang="en-US" altLang="ko-KR" sz="4800" b="1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endParaRPr lang="en-US" altLang="ko-KR" sz="4800" b="1" dirty="0" smtClean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endParaRPr lang="en-US" altLang="ko-KR" sz="4800" b="1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endParaRPr lang="ko-KR" altLang="en-US" sz="4800" b="1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</p:grpSp>
      <p:sp>
        <p:nvSpPr>
          <p:cNvPr id="39" name="오각형 38"/>
          <p:cNvSpPr/>
          <p:nvPr/>
        </p:nvSpPr>
        <p:spPr bwMode="auto">
          <a:xfrm>
            <a:off x="12241510" y="18074233"/>
            <a:ext cx="2867782" cy="758072"/>
          </a:xfrm>
          <a:prstGeom prst="homePlate">
            <a:avLst/>
          </a:prstGeom>
          <a:gradFill flip="none" rotWithShape="1">
            <a:gsLst>
              <a:gs pos="5000">
                <a:schemeClr val="accent2"/>
              </a:gs>
              <a:gs pos="50000">
                <a:srgbClr val="00B050"/>
              </a:gs>
              <a:gs pos="100000">
                <a:schemeClr val="accent5">
                  <a:lumMod val="9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grpSp>
        <p:nvGrpSpPr>
          <p:cNvPr id="93" name="그룹 92"/>
          <p:cNvGrpSpPr/>
          <p:nvPr/>
        </p:nvGrpSpPr>
        <p:grpSpPr>
          <a:xfrm>
            <a:off x="11393295" y="18040119"/>
            <a:ext cx="7236804" cy="6164661"/>
            <a:chOff x="2088382" y="7359152"/>
            <a:chExt cx="7272808" cy="6567358"/>
          </a:xfrm>
        </p:grpSpPr>
        <p:sp>
          <p:nvSpPr>
            <p:cNvPr id="94" name="타원 93"/>
            <p:cNvSpPr/>
            <p:nvPr/>
          </p:nvSpPr>
          <p:spPr bwMode="auto">
            <a:xfrm>
              <a:off x="2289520" y="7359152"/>
              <a:ext cx="796030" cy="807592"/>
            </a:xfrm>
            <a:prstGeom prst="ellipse">
              <a:avLst/>
            </a:prstGeom>
            <a:gradFill>
              <a:gsLst>
                <a:gs pos="0">
                  <a:srgbClr val="5E9EFF"/>
                </a:gs>
                <a:gs pos="0">
                  <a:srgbClr val="85C2FF"/>
                </a:gs>
                <a:gs pos="5000">
                  <a:srgbClr val="C4D6EB"/>
                </a:gs>
                <a:gs pos="100000">
                  <a:srgbClr val="FFEBFA"/>
                </a:gs>
              </a:gsLst>
              <a:lin ang="27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ko-KR" sz="28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5</a:t>
              </a:r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3029143" y="7359152"/>
              <a:ext cx="4993271" cy="8197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4400" dirty="0" smtClean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참고문</a:t>
              </a:r>
              <a:r>
                <a:rPr lang="ko-KR" altLang="en-US" sz="4400" dirty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헌</a:t>
              </a: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2088382" y="8713193"/>
              <a:ext cx="7272808" cy="52133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4000" dirty="0" smtClean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[1]</a:t>
              </a:r>
            </a:p>
            <a:p>
              <a:r>
                <a:rPr lang="en-US" altLang="ko-KR" sz="4000" dirty="0" smtClean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[2]</a:t>
              </a:r>
            </a:p>
            <a:p>
              <a:r>
                <a:rPr lang="en-US" altLang="ko-KR" sz="4000" dirty="0" smtClean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[3]</a:t>
              </a:r>
            </a:p>
            <a:p>
              <a:endParaRPr lang="en-US" altLang="ko-KR" sz="4800" b="1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endParaRPr lang="en-US" altLang="ko-KR" sz="4800" b="1" dirty="0" smtClean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endParaRPr lang="en-US" altLang="ko-KR" sz="4800" b="1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endParaRPr lang="ko-KR" altLang="en-US" sz="4800" b="1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</p:grpSp>
      <p:pic>
        <p:nvPicPr>
          <p:cNvPr id="34" name="Picture 2" descr="D:\학과자료-20014년부터 2016년까지\2016년 학과서류\2016년 한국안광학회지 자료\한국안광학회 원마크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63020" y="2414589"/>
            <a:ext cx="3278460" cy="261411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1080270" y="2304481"/>
          <a:ext cx="2933700" cy="2921000"/>
        </p:xfrm>
        <a:graphic>
          <a:graphicData uri="http://schemas.openxmlformats.org/presentationml/2006/ole">
            <p:oleObj spid="_x0000_s1026" name="PHOTO-PAINT" r:id="rId4" imgW="2657143" imgH="2647619" progId="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423693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2336</TotalTime>
  <Words>112</Words>
  <Application>Microsoft Office PowerPoint</Application>
  <PresentationFormat>사용자 지정</PresentationFormat>
  <Paragraphs>62</Paragraphs>
  <Slides>2</Slides>
  <Notes>0</Notes>
  <HiddenSlides>0</HiddenSlides>
  <MMClips>0</MMClips>
  <ScaleCrop>false</ScaleCrop>
  <HeadingPairs>
    <vt:vector size="6" baseType="variant"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4" baseType="lpstr">
      <vt:lpstr>기본 디자인</vt:lpstr>
      <vt:lpstr>PHOTO-PAINT</vt:lpstr>
      <vt:lpstr>슬라이드 1</vt:lpstr>
      <vt:lpstr>슬라이드 2</vt:lpstr>
    </vt:vector>
  </TitlesOfParts>
  <Company>WinXP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WinXP</dc:creator>
  <cp:lastModifiedBy>opto1</cp:lastModifiedBy>
  <cp:revision>196</cp:revision>
  <dcterms:created xsi:type="dcterms:W3CDTF">2007-11-27T23:16:29Z</dcterms:created>
  <dcterms:modified xsi:type="dcterms:W3CDTF">2019-05-20T10:05:08Z</dcterms:modified>
</cp:coreProperties>
</file>